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197"/>
  </p:normalViewPr>
  <p:slideViewPr>
    <p:cSldViewPr snapToGrid="0" snapToObjects="1">
      <p:cViewPr varScale="1">
        <p:scale>
          <a:sx n="90" d="100"/>
          <a:sy n="90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CDF0C4-DFBC-42A3-8D08-604325C6AC91}" type="doc">
      <dgm:prSet loTypeId="urn:microsoft.com/office/officeart/2005/8/layout/vList2" loCatId="list" qsTypeId="urn:microsoft.com/office/officeart/2005/8/quickstyle/simple4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D64F0E0E-3A7D-4C57-8D55-8EC2F6D0FFF9}">
      <dgm:prSet/>
      <dgm:spPr/>
      <dgm:t>
        <a:bodyPr/>
        <a:lstStyle/>
        <a:p>
          <a:r>
            <a:rPr lang="fr-FR" dirty="0"/>
            <a:t>Sommaire</a:t>
          </a:r>
          <a:endParaRPr lang="en-US" dirty="0"/>
        </a:p>
      </dgm:t>
    </dgm:pt>
    <dgm:pt modelId="{C17C24EB-6582-4091-8643-83424CCF2503}" type="parTrans" cxnId="{084D00E2-7C66-4442-BC2E-45B5A15000F0}">
      <dgm:prSet/>
      <dgm:spPr/>
      <dgm:t>
        <a:bodyPr/>
        <a:lstStyle/>
        <a:p>
          <a:endParaRPr lang="en-US"/>
        </a:p>
      </dgm:t>
    </dgm:pt>
    <dgm:pt modelId="{3BA282E8-5D1C-4A5D-8732-1F537D814878}" type="sibTrans" cxnId="{084D00E2-7C66-4442-BC2E-45B5A15000F0}">
      <dgm:prSet/>
      <dgm:spPr/>
      <dgm:t>
        <a:bodyPr/>
        <a:lstStyle/>
        <a:p>
          <a:endParaRPr lang="en-US"/>
        </a:p>
      </dgm:t>
    </dgm:pt>
    <dgm:pt modelId="{6827315C-1939-44B4-82B1-7A517D3E7875}">
      <dgm:prSet/>
      <dgm:spPr/>
      <dgm:t>
        <a:bodyPr/>
        <a:lstStyle/>
        <a:p>
          <a:r>
            <a:rPr lang="fr-FR"/>
            <a:t>Identification</a:t>
          </a:r>
          <a:endParaRPr lang="en-US"/>
        </a:p>
      </dgm:t>
    </dgm:pt>
    <dgm:pt modelId="{E11528C0-BF7B-4061-A360-5DAF84310C37}" type="parTrans" cxnId="{1B0BFE58-DBCA-4F4B-B2A7-05B096A94374}">
      <dgm:prSet/>
      <dgm:spPr/>
      <dgm:t>
        <a:bodyPr/>
        <a:lstStyle/>
        <a:p>
          <a:endParaRPr lang="en-US"/>
        </a:p>
      </dgm:t>
    </dgm:pt>
    <dgm:pt modelId="{0FC9AE87-D2E7-4D9B-8E73-8DB399D869A7}" type="sibTrans" cxnId="{1B0BFE58-DBCA-4F4B-B2A7-05B096A94374}">
      <dgm:prSet/>
      <dgm:spPr/>
      <dgm:t>
        <a:bodyPr/>
        <a:lstStyle/>
        <a:p>
          <a:endParaRPr lang="en-US"/>
        </a:p>
      </dgm:t>
    </dgm:pt>
    <dgm:pt modelId="{618151CB-09E5-4478-B2DA-A30510645C3B}">
      <dgm:prSet/>
      <dgm:spPr/>
      <dgm:t>
        <a:bodyPr/>
        <a:lstStyle/>
        <a:p>
          <a:r>
            <a:rPr lang="fr-FR"/>
            <a:t>Historique</a:t>
          </a:r>
          <a:endParaRPr lang="en-US"/>
        </a:p>
      </dgm:t>
    </dgm:pt>
    <dgm:pt modelId="{40671392-0DE7-4283-A911-CC573937199F}" type="parTrans" cxnId="{9A64DEDC-6733-413F-8DDE-58925C5A8E49}">
      <dgm:prSet/>
      <dgm:spPr/>
      <dgm:t>
        <a:bodyPr/>
        <a:lstStyle/>
        <a:p>
          <a:endParaRPr lang="en-US"/>
        </a:p>
      </dgm:t>
    </dgm:pt>
    <dgm:pt modelId="{8F430766-7849-4090-B9AA-99AF8370EF4A}" type="sibTrans" cxnId="{9A64DEDC-6733-413F-8DDE-58925C5A8E49}">
      <dgm:prSet/>
      <dgm:spPr/>
      <dgm:t>
        <a:bodyPr/>
        <a:lstStyle/>
        <a:p>
          <a:endParaRPr lang="en-US"/>
        </a:p>
      </dgm:t>
    </dgm:pt>
    <dgm:pt modelId="{CA2CC43E-082E-4EC6-87FF-B0259DF9FE01}">
      <dgm:prSet/>
      <dgm:spPr/>
      <dgm:t>
        <a:bodyPr/>
        <a:lstStyle/>
        <a:p>
          <a:r>
            <a:rPr lang="fr-FR"/>
            <a:t>Externalités</a:t>
          </a:r>
          <a:endParaRPr lang="en-US"/>
        </a:p>
      </dgm:t>
    </dgm:pt>
    <dgm:pt modelId="{4D8BC60F-A329-4589-AA85-E0799C174552}" type="parTrans" cxnId="{A608E8BF-30C9-4656-BC99-240C643FFE7D}">
      <dgm:prSet/>
      <dgm:spPr/>
      <dgm:t>
        <a:bodyPr/>
        <a:lstStyle/>
        <a:p>
          <a:endParaRPr lang="en-US"/>
        </a:p>
      </dgm:t>
    </dgm:pt>
    <dgm:pt modelId="{43598032-EB98-4316-94D4-1C5FCCDAA8F1}" type="sibTrans" cxnId="{A608E8BF-30C9-4656-BC99-240C643FFE7D}">
      <dgm:prSet/>
      <dgm:spPr/>
      <dgm:t>
        <a:bodyPr/>
        <a:lstStyle/>
        <a:p>
          <a:endParaRPr lang="en-US"/>
        </a:p>
      </dgm:t>
    </dgm:pt>
    <dgm:pt modelId="{5CD89F71-F4A3-4907-8E1B-09CFE72F6CBC}">
      <dgm:prSet/>
      <dgm:spPr/>
      <dgm:t>
        <a:bodyPr/>
        <a:lstStyle/>
        <a:p>
          <a:r>
            <a:rPr lang="fr-FR"/>
            <a:t>RSE</a:t>
          </a:r>
          <a:endParaRPr lang="en-US"/>
        </a:p>
      </dgm:t>
    </dgm:pt>
    <dgm:pt modelId="{31AD8EFC-4D58-4A87-9DB6-9F7F726666F5}" type="parTrans" cxnId="{0D0254A7-4E12-493B-AD9B-2587A38E68AD}">
      <dgm:prSet/>
      <dgm:spPr/>
      <dgm:t>
        <a:bodyPr/>
        <a:lstStyle/>
        <a:p>
          <a:endParaRPr lang="en-US"/>
        </a:p>
      </dgm:t>
    </dgm:pt>
    <dgm:pt modelId="{989D282C-2D0A-4A05-BA65-AD1C33CF1EA0}" type="sibTrans" cxnId="{0D0254A7-4E12-493B-AD9B-2587A38E68AD}">
      <dgm:prSet/>
      <dgm:spPr/>
      <dgm:t>
        <a:bodyPr/>
        <a:lstStyle/>
        <a:p>
          <a:endParaRPr lang="en-US"/>
        </a:p>
      </dgm:t>
    </dgm:pt>
    <dgm:pt modelId="{FCAD6FEF-356B-4448-99ED-5514E46B5182}">
      <dgm:prSet/>
      <dgm:spPr/>
      <dgm:t>
        <a:bodyPr/>
        <a:lstStyle/>
        <a:p>
          <a:r>
            <a:rPr lang="fr-FR"/>
            <a:t>Orientation strategique</a:t>
          </a:r>
          <a:endParaRPr lang="en-US"/>
        </a:p>
      </dgm:t>
    </dgm:pt>
    <dgm:pt modelId="{1C9A036A-962E-4CF7-AB49-8D8D27BEF38D}" type="parTrans" cxnId="{18E767AE-E791-4513-84EE-C4EE03C1BA9C}">
      <dgm:prSet/>
      <dgm:spPr/>
      <dgm:t>
        <a:bodyPr/>
        <a:lstStyle/>
        <a:p>
          <a:endParaRPr lang="en-US"/>
        </a:p>
      </dgm:t>
    </dgm:pt>
    <dgm:pt modelId="{14CC1F4C-25DA-4449-B4E3-C94575A5C768}" type="sibTrans" cxnId="{18E767AE-E791-4513-84EE-C4EE03C1BA9C}">
      <dgm:prSet/>
      <dgm:spPr/>
      <dgm:t>
        <a:bodyPr/>
        <a:lstStyle/>
        <a:p>
          <a:endParaRPr lang="en-US"/>
        </a:p>
      </dgm:t>
    </dgm:pt>
    <dgm:pt modelId="{F9D6F930-EDF9-49F3-A0AD-429CFADD3244}">
      <dgm:prSet/>
      <dgm:spPr/>
      <dgm:t>
        <a:bodyPr/>
        <a:lstStyle/>
        <a:p>
          <a:r>
            <a:rPr lang="fr-FR"/>
            <a:t>RGPD</a:t>
          </a:r>
          <a:endParaRPr lang="en-US"/>
        </a:p>
      </dgm:t>
    </dgm:pt>
    <dgm:pt modelId="{6A3A934B-9489-4072-AF0E-A1A872D2F35D}" type="parTrans" cxnId="{768AD347-7DDE-439F-BFD6-4573E95854F2}">
      <dgm:prSet/>
      <dgm:spPr/>
      <dgm:t>
        <a:bodyPr/>
        <a:lstStyle/>
        <a:p>
          <a:endParaRPr lang="en-US"/>
        </a:p>
      </dgm:t>
    </dgm:pt>
    <dgm:pt modelId="{97330E1C-BACC-468E-8C46-97B4A7CC451F}" type="sibTrans" cxnId="{768AD347-7DDE-439F-BFD6-4573E95854F2}">
      <dgm:prSet/>
      <dgm:spPr/>
      <dgm:t>
        <a:bodyPr/>
        <a:lstStyle/>
        <a:p>
          <a:endParaRPr lang="en-US"/>
        </a:p>
      </dgm:t>
    </dgm:pt>
    <dgm:pt modelId="{ED305292-E2AF-4FFE-905C-05859F728D98}">
      <dgm:prSet/>
      <dgm:spPr/>
      <dgm:t>
        <a:bodyPr/>
        <a:lstStyle/>
        <a:p>
          <a:r>
            <a:rPr lang="fr-FR"/>
            <a:t>SWOT</a:t>
          </a:r>
          <a:endParaRPr lang="en-US"/>
        </a:p>
      </dgm:t>
    </dgm:pt>
    <dgm:pt modelId="{5A840D4A-2EF6-4619-86B3-B54A8A3255A9}" type="parTrans" cxnId="{E3594127-0337-454E-AC49-3DD60CE01D93}">
      <dgm:prSet/>
      <dgm:spPr/>
      <dgm:t>
        <a:bodyPr/>
        <a:lstStyle/>
        <a:p>
          <a:endParaRPr lang="en-US"/>
        </a:p>
      </dgm:t>
    </dgm:pt>
    <dgm:pt modelId="{B6C498DD-6915-4686-B0F5-D556CF277093}" type="sibTrans" cxnId="{E3594127-0337-454E-AC49-3DD60CE01D93}">
      <dgm:prSet/>
      <dgm:spPr/>
      <dgm:t>
        <a:bodyPr/>
        <a:lstStyle/>
        <a:p>
          <a:endParaRPr lang="en-US"/>
        </a:p>
      </dgm:t>
    </dgm:pt>
    <dgm:pt modelId="{1F762407-9954-E746-B8BA-9830063B0A3B}" type="pres">
      <dgm:prSet presAssocID="{38CDF0C4-DFBC-42A3-8D08-604325C6AC91}" presName="linear" presStyleCnt="0">
        <dgm:presLayoutVars>
          <dgm:animLvl val="lvl"/>
          <dgm:resizeHandles val="exact"/>
        </dgm:presLayoutVars>
      </dgm:prSet>
      <dgm:spPr/>
    </dgm:pt>
    <dgm:pt modelId="{604D22AE-E72A-1E42-B16E-95FB99459F03}" type="pres">
      <dgm:prSet presAssocID="{D64F0E0E-3A7D-4C57-8D55-8EC2F6D0FFF9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D230F1B1-58E3-6243-8875-30FB6CDBCD00}" type="pres">
      <dgm:prSet presAssocID="{3BA282E8-5D1C-4A5D-8732-1F537D814878}" presName="spacer" presStyleCnt="0"/>
      <dgm:spPr/>
    </dgm:pt>
    <dgm:pt modelId="{12905122-5118-E841-8100-02F62F4E1A07}" type="pres">
      <dgm:prSet presAssocID="{6827315C-1939-44B4-82B1-7A517D3E7875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C0F05236-D98C-9A4E-AF52-C925AB39F3B2}" type="pres">
      <dgm:prSet presAssocID="{0FC9AE87-D2E7-4D9B-8E73-8DB399D869A7}" presName="spacer" presStyleCnt="0"/>
      <dgm:spPr/>
    </dgm:pt>
    <dgm:pt modelId="{98172A50-90C7-9440-88FB-9221F2A8BC00}" type="pres">
      <dgm:prSet presAssocID="{618151CB-09E5-4478-B2DA-A30510645C3B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FD7F70FF-6B79-F844-A71C-B72048B5CF55}" type="pres">
      <dgm:prSet presAssocID="{8F430766-7849-4090-B9AA-99AF8370EF4A}" presName="spacer" presStyleCnt="0"/>
      <dgm:spPr/>
    </dgm:pt>
    <dgm:pt modelId="{800FABC9-5B71-4741-BF17-B27E5EF93BFD}" type="pres">
      <dgm:prSet presAssocID="{CA2CC43E-082E-4EC6-87FF-B0259DF9FE01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F40FA781-4567-EF48-BB1F-27FE95A0C343}" type="pres">
      <dgm:prSet presAssocID="{43598032-EB98-4316-94D4-1C5FCCDAA8F1}" presName="spacer" presStyleCnt="0"/>
      <dgm:spPr/>
    </dgm:pt>
    <dgm:pt modelId="{BF74F650-69A1-3446-AE9F-7F2F9111D403}" type="pres">
      <dgm:prSet presAssocID="{5CD89F71-F4A3-4907-8E1B-09CFE72F6CBC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885ECC21-5D82-974F-A6AE-5DED898F1594}" type="pres">
      <dgm:prSet presAssocID="{989D282C-2D0A-4A05-BA65-AD1C33CF1EA0}" presName="spacer" presStyleCnt="0"/>
      <dgm:spPr/>
    </dgm:pt>
    <dgm:pt modelId="{1FB77EAB-B202-FC4C-8058-24302F29EE31}" type="pres">
      <dgm:prSet presAssocID="{FCAD6FEF-356B-4448-99ED-5514E46B5182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E66E268C-28BA-AB40-9311-6A13DB5CCAE2}" type="pres">
      <dgm:prSet presAssocID="{14CC1F4C-25DA-4449-B4E3-C94575A5C768}" presName="spacer" presStyleCnt="0"/>
      <dgm:spPr/>
    </dgm:pt>
    <dgm:pt modelId="{B4C3B693-09D7-BE4D-B68A-F460659E84DE}" type="pres">
      <dgm:prSet presAssocID="{F9D6F930-EDF9-49F3-A0AD-429CFADD3244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0D5DC261-5F57-644D-BFA3-B71AEC1301E2}" type="pres">
      <dgm:prSet presAssocID="{97330E1C-BACC-468E-8C46-97B4A7CC451F}" presName="spacer" presStyleCnt="0"/>
      <dgm:spPr/>
    </dgm:pt>
    <dgm:pt modelId="{00A02659-86F4-9147-A4ED-2BF692642CCA}" type="pres">
      <dgm:prSet presAssocID="{ED305292-E2AF-4FFE-905C-05859F728D98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DCA9350B-DDE2-AA41-B1B6-B91A59F933F7}" type="presOf" srcId="{5CD89F71-F4A3-4907-8E1B-09CFE72F6CBC}" destId="{BF74F650-69A1-3446-AE9F-7F2F9111D403}" srcOrd="0" destOrd="0" presId="urn:microsoft.com/office/officeart/2005/8/layout/vList2"/>
    <dgm:cxn modelId="{EC988F11-CB88-5C4A-8AEE-AE80B97A3C5A}" type="presOf" srcId="{FCAD6FEF-356B-4448-99ED-5514E46B5182}" destId="{1FB77EAB-B202-FC4C-8058-24302F29EE31}" srcOrd="0" destOrd="0" presId="urn:microsoft.com/office/officeart/2005/8/layout/vList2"/>
    <dgm:cxn modelId="{E3594127-0337-454E-AC49-3DD60CE01D93}" srcId="{38CDF0C4-DFBC-42A3-8D08-604325C6AC91}" destId="{ED305292-E2AF-4FFE-905C-05859F728D98}" srcOrd="7" destOrd="0" parTransId="{5A840D4A-2EF6-4619-86B3-B54A8A3255A9}" sibTransId="{B6C498DD-6915-4686-B0F5-D556CF277093}"/>
    <dgm:cxn modelId="{7D39E043-6B08-2C4D-86F5-49F3B1A81DC9}" type="presOf" srcId="{618151CB-09E5-4478-B2DA-A30510645C3B}" destId="{98172A50-90C7-9440-88FB-9221F2A8BC00}" srcOrd="0" destOrd="0" presId="urn:microsoft.com/office/officeart/2005/8/layout/vList2"/>
    <dgm:cxn modelId="{768AD347-7DDE-439F-BFD6-4573E95854F2}" srcId="{38CDF0C4-DFBC-42A3-8D08-604325C6AC91}" destId="{F9D6F930-EDF9-49F3-A0AD-429CFADD3244}" srcOrd="6" destOrd="0" parTransId="{6A3A934B-9489-4072-AF0E-A1A872D2F35D}" sibTransId="{97330E1C-BACC-468E-8C46-97B4A7CC451F}"/>
    <dgm:cxn modelId="{E0B5AD4A-BD90-FD4D-B5AF-A1FDF208D827}" type="presOf" srcId="{CA2CC43E-082E-4EC6-87FF-B0259DF9FE01}" destId="{800FABC9-5B71-4741-BF17-B27E5EF93BFD}" srcOrd="0" destOrd="0" presId="urn:microsoft.com/office/officeart/2005/8/layout/vList2"/>
    <dgm:cxn modelId="{1B0BFE58-DBCA-4F4B-B2A7-05B096A94374}" srcId="{38CDF0C4-DFBC-42A3-8D08-604325C6AC91}" destId="{6827315C-1939-44B4-82B1-7A517D3E7875}" srcOrd="1" destOrd="0" parTransId="{E11528C0-BF7B-4061-A360-5DAF84310C37}" sibTransId="{0FC9AE87-D2E7-4D9B-8E73-8DB399D869A7}"/>
    <dgm:cxn modelId="{0D0254A7-4E12-493B-AD9B-2587A38E68AD}" srcId="{38CDF0C4-DFBC-42A3-8D08-604325C6AC91}" destId="{5CD89F71-F4A3-4907-8E1B-09CFE72F6CBC}" srcOrd="4" destOrd="0" parTransId="{31AD8EFC-4D58-4A87-9DB6-9F7F726666F5}" sibTransId="{989D282C-2D0A-4A05-BA65-AD1C33CF1EA0}"/>
    <dgm:cxn modelId="{18E767AE-E791-4513-84EE-C4EE03C1BA9C}" srcId="{38CDF0C4-DFBC-42A3-8D08-604325C6AC91}" destId="{FCAD6FEF-356B-4448-99ED-5514E46B5182}" srcOrd="5" destOrd="0" parTransId="{1C9A036A-962E-4CF7-AB49-8D8D27BEF38D}" sibTransId="{14CC1F4C-25DA-4449-B4E3-C94575A5C768}"/>
    <dgm:cxn modelId="{AE4543B9-38DA-1D49-B083-73261C42A1B0}" type="presOf" srcId="{D64F0E0E-3A7D-4C57-8D55-8EC2F6D0FFF9}" destId="{604D22AE-E72A-1E42-B16E-95FB99459F03}" srcOrd="0" destOrd="0" presId="urn:microsoft.com/office/officeart/2005/8/layout/vList2"/>
    <dgm:cxn modelId="{A608E8BF-30C9-4656-BC99-240C643FFE7D}" srcId="{38CDF0C4-DFBC-42A3-8D08-604325C6AC91}" destId="{CA2CC43E-082E-4EC6-87FF-B0259DF9FE01}" srcOrd="3" destOrd="0" parTransId="{4D8BC60F-A329-4589-AA85-E0799C174552}" sibTransId="{43598032-EB98-4316-94D4-1C5FCCDAA8F1}"/>
    <dgm:cxn modelId="{3D3B3CCE-3397-F945-BF54-4FC6C3C831D0}" type="presOf" srcId="{38CDF0C4-DFBC-42A3-8D08-604325C6AC91}" destId="{1F762407-9954-E746-B8BA-9830063B0A3B}" srcOrd="0" destOrd="0" presId="urn:microsoft.com/office/officeart/2005/8/layout/vList2"/>
    <dgm:cxn modelId="{DC0F41CE-5CBF-FE44-AC7D-B38F42691C1A}" type="presOf" srcId="{ED305292-E2AF-4FFE-905C-05859F728D98}" destId="{00A02659-86F4-9147-A4ED-2BF692642CCA}" srcOrd="0" destOrd="0" presId="urn:microsoft.com/office/officeart/2005/8/layout/vList2"/>
    <dgm:cxn modelId="{9A64DEDC-6733-413F-8DDE-58925C5A8E49}" srcId="{38CDF0C4-DFBC-42A3-8D08-604325C6AC91}" destId="{618151CB-09E5-4478-B2DA-A30510645C3B}" srcOrd="2" destOrd="0" parTransId="{40671392-0DE7-4283-A911-CC573937199F}" sibTransId="{8F430766-7849-4090-B9AA-99AF8370EF4A}"/>
    <dgm:cxn modelId="{084D00E2-7C66-4442-BC2E-45B5A15000F0}" srcId="{38CDF0C4-DFBC-42A3-8D08-604325C6AC91}" destId="{D64F0E0E-3A7D-4C57-8D55-8EC2F6D0FFF9}" srcOrd="0" destOrd="0" parTransId="{C17C24EB-6582-4091-8643-83424CCF2503}" sibTransId="{3BA282E8-5D1C-4A5D-8732-1F537D814878}"/>
    <dgm:cxn modelId="{AAC1C1F7-DE52-D140-BD6E-AB2EDCCAEDF1}" type="presOf" srcId="{F9D6F930-EDF9-49F3-A0AD-429CFADD3244}" destId="{B4C3B693-09D7-BE4D-B68A-F460659E84DE}" srcOrd="0" destOrd="0" presId="urn:microsoft.com/office/officeart/2005/8/layout/vList2"/>
    <dgm:cxn modelId="{DC2CA2FA-B911-F940-8CB3-017A600FE89D}" type="presOf" srcId="{6827315C-1939-44B4-82B1-7A517D3E7875}" destId="{12905122-5118-E841-8100-02F62F4E1A07}" srcOrd="0" destOrd="0" presId="urn:microsoft.com/office/officeart/2005/8/layout/vList2"/>
    <dgm:cxn modelId="{C39B4837-9D95-EC48-8A97-A3BCCA93D134}" type="presParOf" srcId="{1F762407-9954-E746-B8BA-9830063B0A3B}" destId="{604D22AE-E72A-1E42-B16E-95FB99459F03}" srcOrd="0" destOrd="0" presId="urn:microsoft.com/office/officeart/2005/8/layout/vList2"/>
    <dgm:cxn modelId="{542CEE28-8AD2-2449-848E-E747512CE92E}" type="presParOf" srcId="{1F762407-9954-E746-B8BA-9830063B0A3B}" destId="{D230F1B1-58E3-6243-8875-30FB6CDBCD00}" srcOrd="1" destOrd="0" presId="urn:microsoft.com/office/officeart/2005/8/layout/vList2"/>
    <dgm:cxn modelId="{8B4E1D6E-96DB-3448-8695-A05098C8AC5D}" type="presParOf" srcId="{1F762407-9954-E746-B8BA-9830063B0A3B}" destId="{12905122-5118-E841-8100-02F62F4E1A07}" srcOrd="2" destOrd="0" presId="urn:microsoft.com/office/officeart/2005/8/layout/vList2"/>
    <dgm:cxn modelId="{FDB9C40C-7857-E040-84B2-AC894E3CEE46}" type="presParOf" srcId="{1F762407-9954-E746-B8BA-9830063B0A3B}" destId="{C0F05236-D98C-9A4E-AF52-C925AB39F3B2}" srcOrd="3" destOrd="0" presId="urn:microsoft.com/office/officeart/2005/8/layout/vList2"/>
    <dgm:cxn modelId="{6990B331-CDEE-1C49-B54A-AB19E30A37D8}" type="presParOf" srcId="{1F762407-9954-E746-B8BA-9830063B0A3B}" destId="{98172A50-90C7-9440-88FB-9221F2A8BC00}" srcOrd="4" destOrd="0" presId="urn:microsoft.com/office/officeart/2005/8/layout/vList2"/>
    <dgm:cxn modelId="{E0FB25E1-666F-CB43-B301-5635F401D726}" type="presParOf" srcId="{1F762407-9954-E746-B8BA-9830063B0A3B}" destId="{FD7F70FF-6B79-F844-A71C-B72048B5CF55}" srcOrd="5" destOrd="0" presId="urn:microsoft.com/office/officeart/2005/8/layout/vList2"/>
    <dgm:cxn modelId="{A66FB0E1-B465-964F-9970-A74F1CEE56E7}" type="presParOf" srcId="{1F762407-9954-E746-B8BA-9830063B0A3B}" destId="{800FABC9-5B71-4741-BF17-B27E5EF93BFD}" srcOrd="6" destOrd="0" presId="urn:microsoft.com/office/officeart/2005/8/layout/vList2"/>
    <dgm:cxn modelId="{1A092858-F1C4-534B-9E26-6095901FE36C}" type="presParOf" srcId="{1F762407-9954-E746-B8BA-9830063B0A3B}" destId="{F40FA781-4567-EF48-BB1F-27FE95A0C343}" srcOrd="7" destOrd="0" presId="urn:microsoft.com/office/officeart/2005/8/layout/vList2"/>
    <dgm:cxn modelId="{0EEA5094-1536-2145-B20C-3A154D03942D}" type="presParOf" srcId="{1F762407-9954-E746-B8BA-9830063B0A3B}" destId="{BF74F650-69A1-3446-AE9F-7F2F9111D403}" srcOrd="8" destOrd="0" presId="urn:microsoft.com/office/officeart/2005/8/layout/vList2"/>
    <dgm:cxn modelId="{194BB861-0265-AF4F-98BB-4C9DDAA34E3F}" type="presParOf" srcId="{1F762407-9954-E746-B8BA-9830063B0A3B}" destId="{885ECC21-5D82-974F-A6AE-5DED898F1594}" srcOrd="9" destOrd="0" presId="urn:microsoft.com/office/officeart/2005/8/layout/vList2"/>
    <dgm:cxn modelId="{64DEC4F6-8F57-D748-BA63-483C69971E84}" type="presParOf" srcId="{1F762407-9954-E746-B8BA-9830063B0A3B}" destId="{1FB77EAB-B202-FC4C-8058-24302F29EE31}" srcOrd="10" destOrd="0" presId="urn:microsoft.com/office/officeart/2005/8/layout/vList2"/>
    <dgm:cxn modelId="{35E28C9A-C715-FF4F-A893-8925223AEC71}" type="presParOf" srcId="{1F762407-9954-E746-B8BA-9830063B0A3B}" destId="{E66E268C-28BA-AB40-9311-6A13DB5CCAE2}" srcOrd="11" destOrd="0" presId="urn:microsoft.com/office/officeart/2005/8/layout/vList2"/>
    <dgm:cxn modelId="{C0AC6893-7DB8-B14A-809D-F887B7902967}" type="presParOf" srcId="{1F762407-9954-E746-B8BA-9830063B0A3B}" destId="{B4C3B693-09D7-BE4D-B68A-F460659E84DE}" srcOrd="12" destOrd="0" presId="urn:microsoft.com/office/officeart/2005/8/layout/vList2"/>
    <dgm:cxn modelId="{4E13B7F4-8941-7244-B34A-7C1E5FAA3E8B}" type="presParOf" srcId="{1F762407-9954-E746-B8BA-9830063B0A3B}" destId="{0D5DC261-5F57-644D-BFA3-B71AEC1301E2}" srcOrd="13" destOrd="0" presId="urn:microsoft.com/office/officeart/2005/8/layout/vList2"/>
    <dgm:cxn modelId="{C3A809FB-0AB5-FF47-AC23-B3012131B018}" type="presParOf" srcId="{1F762407-9954-E746-B8BA-9830063B0A3B}" destId="{00A02659-86F4-9147-A4ED-2BF692642CCA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02E119-73A3-4A6B-90E9-D5353344525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AA6DF0EC-DC74-4DB2-A7A6-6F1622C6499F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0" i="0"/>
            <a:t>Depuis 2014, Pearlin incarne la gourmandise à Paris, sous la direction de Pénina Amar, passionnée par les créations sucrées.</a:t>
          </a:r>
          <a:endParaRPr lang="en-US"/>
        </a:p>
      </dgm:t>
    </dgm:pt>
    <dgm:pt modelId="{3E68DC07-D98C-4AB0-B2ED-AFBF504DB59F}" type="parTrans" cxnId="{4F051DEC-049B-4B49-A35A-51C7E8866D85}">
      <dgm:prSet/>
      <dgm:spPr/>
      <dgm:t>
        <a:bodyPr/>
        <a:lstStyle/>
        <a:p>
          <a:endParaRPr lang="en-US"/>
        </a:p>
      </dgm:t>
    </dgm:pt>
    <dgm:pt modelId="{716C9724-62B9-4EF1-A3BE-E29DA999588B}" type="sibTrans" cxnId="{4F051DEC-049B-4B49-A35A-51C7E8866D85}">
      <dgm:prSet/>
      <dgm:spPr/>
      <dgm:t>
        <a:bodyPr/>
        <a:lstStyle/>
        <a:p>
          <a:endParaRPr lang="en-US"/>
        </a:p>
      </dgm:t>
    </dgm:pt>
    <dgm:pt modelId="{E9E33206-7C69-4F12-8C1F-1E273877E1C2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0" i="0"/>
            <a:t>Située au 116 rue Petit, 75019 Paris, cette chocolaterie, confiserie et glacier propose des délices raffinés, mêlant tradition et innovation. </a:t>
          </a:r>
          <a:endParaRPr lang="en-US"/>
        </a:p>
      </dgm:t>
    </dgm:pt>
    <dgm:pt modelId="{AFA0492E-0F11-43AF-8CCD-2C3443D9092F}" type="parTrans" cxnId="{E8D7C044-7D94-40A4-9A38-9FD41303C4E7}">
      <dgm:prSet/>
      <dgm:spPr/>
      <dgm:t>
        <a:bodyPr/>
        <a:lstStyle/>
        <a:p>
          <a:endParaRPr lang="en-US"/>
        </a:p>
      </dgm:t>
    </dgm:pt>
    <dgm:pt modelId="{62E4899D-F85B-4174-8C18-BC52A82F0F69}" type="sibTrans" cxnId="{E8D7C044-7D94-40A4-9A38-9FD41303C4E7}">
      <dgm:prSet/>
      <dgm:spPr/>
      <dgm:t>
        <a:bodyPr/>
        <a:lstStyle/>
        <a:p>
          <a:endParaRPr lang="en-US"/>
        </a:p>
      </dgm:t>
    </dgm:pt>
    <dgm:pt modelId="{FB59A25B-4828-48D8-900E-F58D0E90AA4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0" i="0"/>
            <a:t>Chaque création, qu'il s'agisse de pralinés ou de ganaches, est le fruit d’un savoir-faire artisanal transmis de génération en génération. </a:t>
          </a:r>
          <a:endParaRPr lang="en-US"/>
        </a:p>
      </dgm:t>
    </dgm:pt>
    <dgm:pt modelId="{B7C6DC71-D517-49B5-B0FA-A8530CEB3E24}" type="parTrans" cxnId="{E663808D-A257-4D90-A111-5E4E88C468A5}">
      <dgm:prSet/>
      <dgm:spPr/>
      <dgm:t>
        <a:bodyPr/>
        <a:lstStyle/>
        <a:p>
          <a:endParaRPr lang="en-US"/>
        </a:p>
      </dgm:t>
    </dgm:pt>
    <dgm:pt modelId="{7922C7E1-CEC4-494A-9269-A7F2A126778D}" type="sibTrans" cxnId="{E663808D-A257-4D90-A111-5E4E88C468A5}">
      <dgm:prSet/>
      <dgm:spPr/>
      <dgm:t>
        <a:bodyPr/>
        <a:lstStyle/>
        <a:p>
          <a:endParaRPr lang="en-US"/>
        </a:p>
      </dgm:t>
    </dgm:pt>
    <dgm:pt modelId="{F73FB72E-AFFA-4891-928F-E0413B85105D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0" i="0"/>
            <a:t>Pearlin s'engage à offrir des produits d'une qualité exceptionnelle, avec des ingrédients soigneusement sélectionnés, et à offrir à ses clients une expérience gustative inoubliable.</a:t>
          </a:r>
          <a:endParaRPr lang="en-US"/>
        </a:p>
      </dgm:t>
    </dgm:pt>
    <dgm:pt modelId="{25219DF0-72E7-4BDF-A4FD-4FB938A0E7D8}" type="parTrans" cxnId="{1EE654D2-33A9-48E6-95F1-CC072A88F9DE}">
      <dgm:prSet/>
      <dgm:spPr/>
      <dgm:t>
        <a:bodyPr/>
        <a:lstStyle/>
        <a:p>
          <a:endParaRPr lang="en-US"/>
        </a:p>
      </dgm:t>
    </dgm:pt>
    <dgm:pt modelId="{781B65F5-7F83-4CC4-92A9-7B31A9428BD3}" type="sibTrans" cxnId="{1EE654D2-33A9-48E6-95F1-CC072A88F9DE}">
      <dgm:prSet/>
      <dgm:spPr/>
      <dgm:t>
        <a:bodyPr/>
        <a:lstStyle/>
        <a:p>
          <a:endParaRPr lang="en-US"/>
        </a:p>
      </dgm:t>
    </dgm:pt>
    <dgm:pt modelId="{C8832DBC-4E03-4E36-94AE-D7F2D19AE179}" type="pres">
      <dgm:prSet presAssocID="{B502E119-73A3-4A6B-90E9-D53533445256}" presName="root" presStyleCnt="0">
        <dgm:presLayoutVars>
          <dgm:dir/>
          <dgm:resizeHandles val="exact"/>
        </dgm:presLayoutVars>
      </dgm:prSet>
      <dgm:spPr/>
    </dgm:pt>
    <dgm:pt modelId="{46EF0F91-4B7E-48EF-B50C-5C86CC86E66C}" type="pres">
      <dgm:prSet presAssocID="{AA6DF0EC-DC74-4DB2-A7A6-6F1622C6499F}" presName="compNode" presStyleCnt="0"/>
      <dgm:spPr/>
    </dgm:pt>
    <dgm:pt modelId="{9B2734ED-965B-4B59-BC60-87DBE4D29186}" type="pres">
      <dgm:prSet presAssocID="{AA6DF0EC-DC74-4DB2-A7A6-6F1622C6499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fique"/>
        </a:ext>
      </dgm:extLst>
    </dgm:pt>
    <dgm:pt modelId="{0B38C7AA-6556-4218-B519-4195FA5BA152}" type="pres">
      <dgm:prSet presAssocID="{AA6DF0EC-DC74-4DB2-A7A6-6F1622C6499F}" presName="spaceRect" presStyleCnt="0"/>
      <dgm:spPr/>
    </dgm:pt>
    <dgm:pt modelId="{5B1EC476-AB1D-4D30-8F1F-987C2E3D488C}" type="pres">
      <dgm:prSet presAssocID="{AA6DF0EC-DC74-4DB2-A7A6-6F1622C6499F}" presName="textRect" presStyleLbl="revTx" presStyleIdx="0" presStyleCnt="4">
        <dgm:presLayoutVars>
          <dgm:chMax val="1"/>
          <dgm:chPref val="1"/>
        </dgm:presLayoutVars>
      </dgm:prSet>
      <dgm:spPr/>
    </dgm:pt>
    <dgm:pt modelId="{56427002-E7B3-4AC9-8DC1-857DA9792EF0}" type="pres">
      <dgm:prSet presAssocID="{716C9724-62B9-4EF1-A3BE-E29DA999588B}" presName="sibTrans" presStyleCnt="0"/>
      <dgm:spPr/>
    </dgm:pt>
    <dgm:pt modelId="{15D92325-0DD5-46BA-867D-D00ADDBDA86A}" type="pres">
      <dgm:prSet presAssocID="{E9E33206-7C69-4F12-8C1F-1E273877E1C2}" presName="compNode" presStyleCnt="0"/>
      <dgm:spPr/>
    </dgm:pt>
    <dgm:pt modelId="{BA476FBB-2FFE-4920-A8BC-8CC5868A0398}" type="pres">
      <dgm:prSet presAssocID="{E9E33206-7C69-4F12-8C1F-1E273877E1C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prechaun Hat"/>
        </a:ext>
      </dgm:extLst>
    </dgm:pt>
    <dgm:pt modelId="{8B6787FF-FEF2-497A-A840-E875F4E5F5EF}" type="pres">
      <dgm:prSet presAssocID="{E9E33206-7C69-4F12-8C1F-1E273877E1C2}" presName="spaceRect" presStyleCnt="0"/>
      <dgm:spPr/>
    </dgm:pt>
    <dgm:pt modelId="{3B9DADC7-2B7D-4045-99A3-DC05896021D5}" type="pres">
      <dgm:prSet presAssocID="{E9E33206-7C69-4F12-8C1F-1E273877E1C2}" presName="textRect" presStyleLbl="revTx" presStyleIdx="1" presStyleCnt="4">
        <dgm:presLayoutVars>
          <dgm:chMax val="1"/>
          <dgm:chPref val="1"/>
        </dgm:presLayoutVars>
      </dgm:prSet>
      <dgm:spPr/>
    </dgm:pt>
    <dgm:pt modelId="{4AA09C86-4468-4923-A005-A31F520FE55E}" type="pres">
      <dgm:prSet presAssocID="{62E4899D-F85B-4174-8C18-BC52A82F0F69}" presName="sibTrans" presStyleCnt="0"/>
      <dgm:spPr/>
    </dgm:pt>
    <dgm:pt modelId="{CA156871-8313-4E6A-9E00-2D51A8F4D6D6}" type="pres">
      <dgm:prSet presAssocID="{FB59A25B-4828-48D8-900E-F58D0E90AA46}" presName="compNode" presStyleCnt="0"/>
      <dgm:spPr/>
    </dgm:pt>
    <dgm:pt modelId="{F6850E47-C83E-45E5-BCDE-A96B49D10B01}" type="pres">
      <dgm:prSet presAssocID="{FB59A25B-4828-48D8-900E-F58D0E90AA4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isins"/>
        </a:ext>
      </dgm:extLst>
    </dgm:pt>
    <dgm:pt modelId="{89E7E6A7-9E1B-4911-A4C4-49B96E62D994}" type="pres">
      <dgm:prSet presAssocID="{FB59A25B-4828-48D8-900E-F58D0E90AA46}" presName="spaceRect" presStyleCnt="0"/>
      <dgm:spPr/>
    </dgm:pt>
    <dgm:pt modelId="{44F3CBED-8E93-47F6-8419-B668F859A303}" type="pres">
      <dgm:prSet presAssocID="{FB59A25B-4828-48D8-900E-F58D0E90AA46}" presName="textRect" presStyleLbl="revTx" presStyleIdx="2" presStyleCnt="4">
        <dgm:presLayoutVars>
          <dgm:chMax val="1"/>
          <dgm:chPref val="1"/>
        </dgm:presLayoutVars>
      </dgm:prSet>
      <dgm:spPr/>
    </dgm:pt>
    <dgm:pt modelId="{E8855462-E19B-4372-A303-0274475F147C}" type="pres">
      <dgm:prSet presAssocID="{7922C7E1-CEC4-494A-9269-A7F2A126778D}" presName="sibTrans" presStyleCnt="0"/>
      <dgm:spPr/>
    </dgm:pt>
    <dgm:pt modelId="{0612541B-584B-423F-BDAC-9EC429B4F54C}" type="pres">
      <dgm:prSet presAssocID="{F73FB72E-AFFA-4891-928F-E0413B85105D}" presName="compNode" presStyleCnt="0"/>
      <dgm:spPr/>
    </dgm:pt>
    <dgm:pt modelId="{6AEFA94B-19D1-4C44-900F-E893220282D6}" type="pres">
      <dgm:prSet presAssocID="{F73FB72E-AFFA-4891-928F-E0413B85105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osque"/>
        </a:ext>
      </dgm:extLst>
    </dgm:pt>
    <dgm:pt modelId="{2A65DAF9-A613-4379-B739-D1CD20829F79}" type="pres">
      <dgm:prSet presAssocID="{F73FB72E-AFFA-4891-928F-E0413B85105D}" presName="spaceRect" presStyleCnt="0"/>
      <dgm:spPr/>
    </dgm:pt>
    <dgm:pt modelId="{18F57461-2353-4572-ADCF-AC20CE38F764}" type="pres">
      <dgm:prSet presAssocID="{F73FB72E-AFFA-4891-928F-E0413B85105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8523117-5F48-CA48-8F02-3E590E44C941}" type="presOf" srcId="{AA6DF0EC-DC74-4DB2-A7A6-6F1622C6499F}" destId="{5B1EC476-AB1D-4D30-8F1F-987C2E3D488C}" srcOrd="0" destOrd="0" presId="urn:microsoft.com/office/officeart/2018/2/layout/IconLabelList"/>
    <dgm:cxn modelId="{84EA2230-A381-E74C-9DD6-73D097A16AC0}" type="presOf" srcId="{FB59A25B-4828-48D8-900E-F58D0E90AA46}" destId="{44F3CBED-8E93-47F6-8419-B668F859A303}" srcOrd="0" destOrd="0" presId="urn:microsoft.com/office/officeart/2018/2/layout/IconLabelList"/>
    <dgm:cxn modelId="{0233D142-A851-6C40-84C9-6BE05E42C1E5}" type="presOf" srcId="{E9E33206-7C69-4F12-8C1F-1E273877E1C2}" destId="{3B9DADC7-2B7D-4045-99A3-DC05896021D5}" srcOrd="0" destOrd="0" presId="urn:microsoft.com/office/officeart/2018/2/layout/IconLabelList"/>
    <dgm:cxn modelId="{E8D7C044-7D94-40A4-9A38-9FD41303C4E7}" srcId="{B502E119-73A3-4A6B-90E9-D53533445256}" destId="{E9E33206-7C69-4F12-8C1F-1E273877E1C2}" srcOrd="1" destOrd="0" parTransId="{AFA0492E-0F11-43AF-8CCD-2C3443D9092F}" sibTransId="{62E4899D-F85B-4174-8C18-BC52A82F0F69}"/>
    <dgm:cxn modelId="{E663808D-A257-4D90-A111-5E4E88C468A5}" srcId="{B502E119-73A3-4A6B-90E9-D53533445256}" destId="{FB59A25B-4828-48D8-900E-F58D0E90AA46}" srcOrd="2" destOrd="0" parTransId="{B7C6DC71-D517-49B5-B0FA-A8530CEB3E24}" sibTransId="{7922C7E1-CEC4-494A-9269-A7F2A126778D}"/>
    <dgm:cxn modelId="{1EE654D2-33A9-48E6-95F1-CC072A88F9DE}" srcId="{B502E119-73A3-4A6B-90E9-D53533445256}" destId="{F73FB72E-AFFA-4891-928F-E0413B85105D}" srcOrd="3" destOrd="0" parTransId="{25219DF0-72E7-4BDF-A4FD-4FB938A0E7D8}" sibTransId="{781B65F5-7F83-4CC4-92A9-7B31A9428BD3}"/>
    <dgm:cxn modelId="{05849CD3-B199-4E48-B9DC-938DA7111F22}" type="presOf" srcId="{F73FB72E-AFFA-4891-928F-E0413B85105D}" destId="{18F57461-2353-4572-ADCF-AC20CE38F764}" srcOrd="0" destOrd="0" presId="urn:microsoft.com/office/officeart/2018/2/layout/IconLabelList"/>
    <dgm:cxn modelId="{4F051DEC-049B-4B49-A35A-51C7E8866D85}" srcId="{B502E119-73A3-4A6B-90E9-D53533445256}" destId="{AA6DF0EC-DC74-4DB2-A7A6-6F1622C6499F}" srcOrd="0" destOrd="0" parTransId="{3E68DC07-D98C-4AB0-B2ED-AFBF504DB59F}" sibTransId="{716C9724-62B9-4EF1-A3BE-E29DA999588B}"/>
    <dgm:cxn modelId="{2A181BF6-BC60-8A43-8447-5EC4E5CAB46C}" type="presOf" srcId="{B502E119-73A3-4A6B-90E9-D53533445256}" destId="{C8832DBC-4E03-4E36-94AE-D7F2D19AE179}" srcOrd="0" destOrd="0" presId="urn:microsoft.com/office/officeart/2018/2/layout/IconLabelList"/>
    <dgm:cxn modelId="{8A86DBB3-5B6F-CA4B-B43D-B5F38F80C49A}" type="presParOf" srcId="{C8832DBC-4E03-4E36-94AE-D7F2D19AE179}" destId="{46EF0F91-4B7E-48EF-B50C-5C86CC86E66C}" srcOrd="0" destOrd="0" presId="urn:microsoft.com/office/officeart/2018/2/layout/IconLabelList"/>
    <dgm:cxn modelId="{76ED0040-0C4B-544F-8157-E66226D41785}" type="presParOf" srcId="{46EF0F91-4B7E-48EF-B50C-5C86CC86E66C}" destId="{9B2734ED-965B-4B59-BC60-87DBE4D29186}" srcOrd="0" destOrd="0" presId="urn:microsoft.com/office/officeart/2018/2/layout/IconLabelList"/>
    <dgm:cxn modelId="{05575F81-DC81-B249-9E1C-65CA0872EC76}" type="presParOf" srcId="{46EF0F91-4B7E-48EF-B50C-5C86CC86E66C}" destId="{0B38C7AA-6556-4218-B519-4195FA5BA152}" srcOrd="1" destOrd="0" presId="urn:microsoft.com/office/officeart/2018/2/layout/IconLabelList"/>
    <dgm:cxn modelId="{9E6280AC-94AE-4643-8E46-6BAEB235AD4E}" type="presParOf" srcId="{46EF0F91-4B7E-48EF-B50C-5C86CC86E66C}" destId="{5B1EC476-AB1D-4D30-8F1F-987C2E3D488C}" srcOrd="2" destOrd="0" presId="urn:microsoft.com/office/officeart/2018/2/layout/IconLabelList"/>
    <dgm:cxn modelId="{3F9C1C1E-9D6B-D447-B758-2C444A900697}" type="presParOf" srcId="{C8832DBC-4E03-4E36-94AE-D7F2D19AE179}" destId="{56427002-E7B3-4AC9-8DC1-857DA9792EF0}" srcOrd="1" destOrd="0" presId="urn:microsoft.com/office/officeart/2018/2/layout/IconLabelList"/>
    <dgm:cxn modelId="{B35A6F33-7018-FA40-9618-834E955D5E1A}" type="presParOf" srcId="{C8832DBC-4E03-4E36-94AE-D7F2D19AE179}" destId="{15D92325-0DD5-46BA-867D-D00ADDBDA86A}" srcOrd="2" destOrd="0" presId="urn:microsoft.com/office/officeart/2018/2/layout/IconLabelList"/>
    <dgm:cxn modelId="{C7A3F1E9-766B-8B49-A2EB-5003A2428776}" type="presParOf" srcId="{15D92325-0DD5-46BA-867D-D00ADDBDA86A}" destId="{BA476FBB-2FFE-4920-A8BC-8CC5868A0398}" srcOrd="0" destOrd="0" presId="urn:microsoft.com/office/officeart/2018/2/layout/IconLabelList"/>
    <dgm:cxn modelId="{B38154F1-2A7F-A140-9E5C-1B67161F38E7}" type="presParOf" srcId="{15D92325-0DD5-46BA-867D-D00ADDBDA86A}" destId="{8B6787FF-FEF2-497A-A840-E875F4E5F5EF}" srcOrd="1" destOrd="0" presId="urn:microsoft.com/office/officeart/2018/2/layout/IconLabelList"/>
    <dgm:cxn modelId="{D457B728-4296-9E4B-B673-276698637D0E}" type="presParOf" srcId="{15D92325-0DD5-46BA-867D-D00ADDBDA86A}" destId="{3B9DADC7-2B7D-4045-99A3-DC05896021D5}" srcOrd="2" destOrd="0" presId="urn:microsoft.com/office/officeart/2018/2/layout/IconLabelList"/>
    <dgm:cxn modelId="{3743A30E-76C4-7644-8FD0-CB3DCFD18A0D}" type="presParOf" srcId="{C8832DBC-4E03-4E36-94AE-D7F2D19AE179}" destId="{4AA09C86-4468-4923-A005-A31F520FE55E}" srcOrd="3" destOrd="0" presId="urn:microsoft.com/office/officeart/2018/2/layout/IconLabelList"/>
    <dgm:cxn modelId="{F2A7E6FA-3B92-804C-8B66-E73D2227366C}" type="presParOf" srcId="{C8832DBC-4E03-4E36-94AE-D7F2D19AE179}" destId="{CA156871-8313-4E6A-9E00-2D51A8F4D6D6}" srcOrd="4" destOrd="0" presId="urn:microsoft.com/office/officeart/2018/2/layout/IconLabelList"/>
    <dgm:cxn modelId="{E9CFBDF5-14CA-D740-A085-733FDE5F6573}" type="presParOf" srcId="{CA156871-8313-4E6A-9E00-2D51A8F4D6D6}" destId="{F6850E47-C83E-45E5-BCDE-A96B49D10B01}" srcOrd="0" destOrd="0" presId="urn:microsoft.com/office/officeart/2018/2/layout/IconLabelList"/>
    <dgm:cxn modelId="{7F7B89FB-D29A-9844-8D57-DA0473707714}" type="presParOf" srcId="{CA156871-8313-4E6A-9E00-2D51A8F4D6D6}" destId="{89E7E6A7-9E1B-4911-A4C4-49B96E62D994}" srcOrd="1" destOrd="0" presId="urn:microsoft.com/office/officeart/2018/2/layout/IconLabelList"/>
    <dgm:cxn modelId="{F9C84506-29E3-C743-872B-9D9B0D6D93A5}" type="presParOf" srcId="{CA156871-8313-4E6A-9E00-2D51A8F4D6D6}" destId="{44F3CBED-8E93-47F6-8419-B668F859A303}" srcOrd="2" destOrd="0" presId="urn:microsoft.com/office/officeart/2018/2/layout/IconLabelList"/>
    <dgm:cxn modelId="{188F68F6-D29E-0248-BF16-6C4B0BFA8716}" type="presParOf" srcId="{C8832DBC-4E03-4E36-94AE-D7F2D19AE179}" destId="{E8855462-E19B-4372-A303-0274475F147C}" srcOrd="5" destOrd="0" presId="urn:microsoft.com/office/officeart/2018/2/layout/IconLabelList"/>
    <dgm:cxn modelId="{1EF2ACDD-BBC6-7749-B84C-49C960F9F99C}" type="presParOf" srcId="{C8832DBC-4E03-4E36-94AE-D7F2D19AE179}" destId="{0612541B-584B-423F-BDAC-9EC429B4F54C}" srcOrd="6" destOrd="0" presId="urn:microsoft.com/office/officeart/2018/2/layout/IconLabelList"/>
    <dgm:cxn modelId="{F1A964B7-C829-2D45-B29C-E7E9F33CB9B5}" type="presParOf" srcId="{0612541B-584B-423F-BDAC-9EC429B4F54C}" destId="{6AEFA94B-19D1-4C44-900F-E893220282D6}" srcOrd="0" destOrd="0" presId="urn:microsoft.com/office/officeart/2018/2/layout/IconLabelList"/>
    <dgm:cxn modelId="{987F3458-87BC-AE44-87A1-19A336373459}" type="presParOf" srcId="{0612541B-584B-423F-BDAC-9EC429B4F54C}" destId="{2A65DAF9-A613-4379-B739-D1CD20829F79}" srcOrd="1" destOrd="0" presId="urn:microsoft.com/office/officeart/2018/2/layout/IconLabelList"/>
    <dgm:cxn modelId="{F7A9EFBA-11E6-5D43-8E48-9A2197B6A15B}" type="presParOf" srcId="{0612541B-584B-423F-BDAC-9EC429B4F54C}" destId="{18F57461-2353-4572-ADCF-AC20CE38F76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38750A-F614-4C99-A225-29AD3ACB368C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4C4EA15-2BE3-46B5-AC67-4167686F0133}">
      <dgm:prSet/>
      <dgm:spPr/>
      <dgm:t>
        <a:bodyPr/>
        <a:lstStyle/>
        <a:p>
          <a:r>
            <a:rPr lang="fr-FR" b="1" i="0"/>
            <a:t>Forces :</a:t>
          </a:r>
          <a:endParaRPr lang="en-US"/>
        </a:p>
      </dgm:t>
    </dgm:pt>
    <dgm:pt modelId="{7E3BF0FF-9C16-4252-83DD-B6697CAB61D5}" type="parTrans" cxnId="{74D683F1-909F-4C79-9B48-F79B7DCF2202}">
      <dgm:prSet/>
      <dgm:spPr/>
      <dgm:t>
        <a:bodyPr/>
        <a:lstStyle/>
        <a:p>
          <a:endParaRPr lang="en-US"/>
        </a:p>
      </dgm:t>
    </dgm:pt>
    <dgm:pt modelId="{F7553AEA-6089-42F7-A6FB-9515E55A2AB8}" type="sibTrans" cxnId="{74D683F1-909F-4C79-9B48-F79B7DCF2202}">
      <dgm:prSet/>
      <dgm:spPr/>
      <dgm:t>
        <a:bodyPr/>
        <a:lstStyle/>
        <a:p>
          <a:endParaRPr lang="en-US"/>
        </a:p>
      </dgm:t>
    </dgm:pt>
    <dgm:pt modelId="{3F274C4C-C466-4DCE-90D0-306FA7C3E7F0}">
      <dgm:prSet/>
      <dgm:spPr/>
      <dgm:t>
        <a:bodyPr/>
        <a:lstStyle/>
        <a:p>
          <a:r>
            <a:rPr lang="fr-FR" i="0"/>
            <a:t>Chocolats artisanaux de qualité, ce qui peut attirer une clientèle spécifique.</a:t>
          </a:r>
          <a:endParaRPr lang="en-US"/>
        </a:p>
      </dgm:t>
    </dgm:pt>
    <dgm:pt modelId="{C43F649C-FB7D-4B6F-8B5E-8465A3E571E8}" type="parTrans" cxnId="{90FC5010-AEAB-434F-94F2-BEC0BDFC877A}">
      <dgm:prSet/>
      <dgm:spPr/>
      <dgm:t>
        <a:bodyPr/>
        <a:lstStyle/>
        <a:p>
          <a:endParaRPr lang="en-US"/>
        </a:p>
      </dgm:t>
    </dgm:pt>
    <dgm:pt modelId="{B4B04F6F-93E2-41B2-8769-D69F7C20A237}" type="sibTrans" cxnId="{90FC5010-AEAB-434F-94F2-BEC0BDFC877A}">
      <dgm:prSet/>
      <dgm:spPr/>
      <dgm:t>
        <a:bodyPr/>
        <a:lstStyle/>
        <a:p>
          <a:endParaRPr lang="en-US"/>
        </a:p>
      </dgm:t>
    </dgm:pt>
    <dgm:pt modelId="{573DC63C-CC77-4D70-9C47-35045609E56B}">
      <dgm:prSet/>
      <dgm:spPr/>
      <dgm:t>
        <a:bodyPr/>
        <a:lstStyle/>
        <a:p>
          <a:r>
            <a:rPr lang="fr-FR" i="0"/>
            <a:t>Petite équipe, donc plus de flexibilité et de réactivité dans les décisions.</a:t>
          </a:r>
          <a:endParaRPr lang="en-US"/>
        </a:p>
      </dgm:t>
    </dgm:pt>
    <dgm:pt modelId="{17F44B82-6E97-413D-962E-78D0CA740971}" type="parTrans" cxnId="{BB4153AD-C2A8-4FC4-A442-84A08B446036}">
      <dgm:prSet/>
      <dgm:spPr/>
      <dgm:t>
        <a:bodyPr/>
        <a:lstStyle/>
        <a:p>
          <a:endParaRPr lang="en-US"/>
        </a:p>
      </dgm:t>
    </dgm:pt>
    <dgm:pt modelId="{ABED3FC5-A7CB-4203-B91D-E93CAE08BB17}" type="sibTrans" cxnId="{BB4153AD-C2A8-4FC4-A442-84A08B446036}">
      <dgm:prSet/>
      <dgm:spPr/>
      <dgm:t>
        <a:bodyPr/>
        <a:lstStyle/>
        <a:p>
          <a:endParaRPr lang="en-US"/>
        </a:p>
      </dgm:t>
    </dgm:pt>
    <dgm:pt modelId="{851B046C-A9B9-4B28-8967-A5BC27BF1F37}">
      <dgm:prSet/>
      <dgm:spPr/>
      <dgm:t>
        <a:bodyPr/>
        <a:lstStyle/>
        <a:p>
          <a:r>
            <a:rPr lang="fr-FR" i="0"/>
            <a:t>Proximité avec sa clientèle  </a:t>
          </a:r>
          <a:endParaRPr lang="en-US"/>
        </a:p>
      </dgm:t>
    </dgm:pt>
    <dgm:pt modelId="{B86693ED-63AA-4E9D-A6ED-6A61B9F6BE8A}" type="parTrans" cxnId="{6899FAB6-3065-407D-B464-7560217DFB03}">
      <dgm:prSet/>
      <dgm:spPr/>
      <dgm:t>
        <a:bodyPr/>
        <a:lstStyle/>
        <a:p>
          <a:endParaRPr lang="en-US"/>
        </a:p>
      </dgm:t>
    </dgm:pt>
    <dgm:pt modelId="{67A05DAA-A3CC-42C0-BF26-631AF651FAAA}" type="sibTrans" cxnId="{6899FAB6-3065-407D-B464-7560217DFB03}">
      <dgm:prSet/>
      <dgm:spPr/>
      <dgm:t>
        <a:bodyPr/>
        <a:lstStyle/>
        <a:p>
          <a:endParaRPr lang="en-US"/>
        </a:p>
      </dgm:t>
    </dgm:pt>
    <dgm:pt modelId="{75152035-FD9B-42FE-8955-9FB7A0B9F0F9}">
      <dgm:prSet/>
      <dgm:spPr/>
      <dgm:t>
        <a:bodyPr/>
        <a:lstStyle/>
        <a:p>
          <a:r>
            <a:rPr lang="fr-FR" b="1" i="0"/>
            <a:t>Faiblesses :</a:t>
          </a:r>
          <a:endParaRPr lang="en-US"/>
        </a:p>
      </dgm:t>
    </dgm:pt>
    <dgm:pt modelId="{826C8813-3A4B-49B9-A54A-CE0033177265}" type="parTrans" cxnId="{47EF5BA7-4876-45D5-9B88-230C9608701A}">
      <dgm:prSet/>
      <dgm:spPr/>
      <dgm:t>
        <a:bodyPr/>
        <a:lstStyle/>
        <a:p>
          <a:endParaRPr lang="en-US"/>
        </a:p>
      </dgm:t>
    </dgm:pt>
    <dgm:pt modelId="{2757FB83-545C-45BE-A94D-26FF0BFB2C05}" type="sibTrans" cxnId="{47EF5BA7-4876-45D5-9B88-230C9608701A}">
      <dgm:prSet/>
      <dgm:spPr/>
      <dgm:t>
        <a:bodyPr/>
        <a:lstStyle/>
        <a:p>
          <a:endParaRPr lang="en-US"/>
        </a:p>
      </dgm:t>
    </dgm:pt>
    <dgm:pt modelId="{ABD8E77A-ED05-4A52-822A-C9CFB0BB5A05}">
      <dgm:prSet/>
      <dgm:spPr/>
      <dgm:t>
        <a:bodyPr/>
        <a:lstStyle/>
        <a:p>
          <a:r>
            <a:rPr lang="fr-FR" i="0"/>
            <a:t>Taille de l'entreprise, moins de moyens pour concurrencer les grandes marques.</a:t>
          </a:r>
          <a:endParaRPr lang="en-US"/>
        </a:p>
      </dgm:t>
    </dgm:pt>
    <dgm:pt modelId="{B77284CC-A2BD-4E14-8DFF-F4035E0F89E9}" type="parTrans" cxnId="{10D060E0-1B2C-4FEF-A683-325314358B4B}">
      <dgm:prSet/>
      <dgm:spPr/>
      <dgm:t>
        <a:bodyPr/>
        <a:lstStyle/>
        <a:p>
          <a:endParaRPr lang="en-US"/>
        </a:p>
      </dgm:t>
    </dgm:pt>
    <dgm:pt modelId="{95872A2B-1513-40A6-AB04-C40E543D61EC}" type="sibTrans" cxnId="{10D060E0-1B2C-4FEF-A683-325314358B4B}">
      <dgm:prSet/>
      <dgm:spPr/>
      <dgm:t>
        <a:bodyPr/>
        <a:lstStyle/>
        <a:p>
          <a:endParaRPr lang="en-US"/>
        </a:p>
      </dgm:t>
    </dgm:pt>
    <dgm:pt modelId="{842D218D-2994-4071-98B0-59E07A0D0040}">
      <dgm:prSet/>
      <dgm:spPr/>
      <dgm:t>
        <a:bodyPr/>
        <a:lstStyle/>
        <a:p>
          <a:r>
            <a:rPr lang="fr-FR" i="0"/>
            <a:t>Dépendance aux matières premières importées.</a:t>
          </a:r>
          <a:endParaRPr lang="en-US"/>
        </a:p>
      </dgm:t>
    </dgm:pt>
    <dgm:pt modelId="{3530EC53-844C-47AA-A14F-0E33B1EAAC0D}" type="parTrans" cxnId="{B1104200-E889-4E4A-8111-1B3375D0C84E}">
      <dgm:prSet/>
      <dgm:spPr/>
      <dgm:t>
        <a:bodyPr/>
        <a:lstStyle/>
        <a:p>
          <a:endParaRPr lang="en-US"/>
        </a:p>
      </dgm:t>
    </dgm:pt>
    <dgm:pt modelId="{0430AD1A-F9E1-4DF1-A07C-1B450F0E197E}" type="sibTrans" cxnId="{B1104200-E889-4E4A-8111-1B3375D0C84E}">
      <dgm:prSet/>
      <dgm:spPr/>
      <dgm:t>
        <a:bodyPr/>
        <a:lstStyle/>
        <a:p>
          <a:endParaRPr lang="en-US"/>
        </a:p>
      </dgm:t>
    </dgm:pt>
    <dgm:pt modelId="{C9FFEFB4-8F42-439D-8900-B2D2CC3FE33C}">
      <dgm:prSet/>
      <dgm:spPr/>
      <dgm:t>
        <a:bodyPr/>
        <a:lstStyle/>
        <a:p>
          <a:r>
            <a:rPr lang="fr-FR" i="0"/>
            <a:t>Production à petite échelle, ce qui peut limiter la croissance rapide.</a:t>
          </a:r>
          <a:endParaRPr lang="en-US"/>
        </a:p>
      </dgm:t>
    </dgm:pt>
    <dgm:pt modelId="{138FFBA5-0138-4AFE-82C5-0398D6312A5E}" type="parTrans" cxnId="{E5E38AFD-5B16-4614-8B52-7F2A467FC234}">
      <dgm:prSet/>
      <dgm:spPr/>
      <dgm:t>
        <a:bodyPr/>
        <a:lstStyle/>
        <a:p>
          <a:endParaRPr lang="en-US"/>
        </a:p>
      </dgm:t>
    </dgm:pt>
    <dgm:pt modelId="{661EC5DF-A8D0-421F-BF2D-9EC8FC83AE6D}" type="sibTrans" cxnId="{E5E38AFD-5B16-4614-8B52-7F2A467FC234}">
      <dgm:prSet/>
      <dgm:spPr/>
      <dgm:t>
        <a:bodyPr/>
        <a:lstStyle/>
        <a:p>
          <a:endParaRPr lang="en-US"/>
        </a:p>
      </dgm:t>
    </dgm:pt>
    <dgm:pt modelId="{2642AEA8-CB1E-4539-AF76-7B7383C2F3FD}">
      <dgm:prSet/>
      <dgm:spPr/>
      <dgm:t>
        <a:bodyPr/>
        <a:lstStyle/>
        <a:p>
          <a:r>
            <a:rPr lang="fr-FR" b="1" i="0"/>
            <a:t>Opportunités :</a:t>
          </a:r>
          <a:endParaRPr lang="en-US"/>
        </a:p>
      </dgm:t>
    </dgm:pt>
    <dgm:pt modelId="{1D0623FB-A1B5-44CA-A712-284702393531}" type="parTrans" cxnId="{657AD17F-2B3B-4352-9DF9-8F4F524125D3}">
      <dgm:prSet/>
      <dgm:spPr/>
      <dgm:t>
        <a:bodyPr/>
        <a:lstStyle/>
        <a:p>
          <a:endParaRPr lang="en-US"/>
        </a:p>
      </dgm:t>
    </dgm:pt>
    <dgm:pt modelId="{3DA45AC7-61C2-444E-9DF0-CC0D2E6C1D06}" type="sibTrans" cxnId="{657AD17F-2B3B-4352-9DF9-8F4F524125D3}">
      <dgm:prSet/>
      <dgm:spPr/>
      <dgm:t>
        <a:bodyPr/>
        <a:lstStyle/>
        <a:p>
          <a:endParaRPr lang="en-US"/>
        </a:p>
      </dgm:t>
    </dgm:pt>
    <dgm:pt modelId="{F457A9A4-D1D6-47F2-9921-297CE20052C0}">
      <dgm:prSet/>
      <dgm:spPr/>
      <dgm:t>
        <a:bodyPr/>
        <a:lstStyle/>
        <a:p>
          <a:r>
            <a:rPr lang="fr-FR" i="0"/>
            <a:t>Expansion via le site internet (développement du e-commerce).</a:t>
          </a:r>
          <a:endParaRPr lang="en-US"/>
        </a:p>
      </dgm:t>
    </dgm:pt>
    <dgm:pt modelId="{78777344-AFB6-41CB-85E9-A85236F8246D}" type="parTrans" cxnId="{36EF0996-B53D-46EA-A920-4EFAFA3D98CA}">
      <dgm:prSet/>
      <dgm:spPr/>
      <dgm:t>
        <a:bodyPr/>
        <a:lstStyle/>
        <a:p>
          <a:endParaRPr lang="en-US"/>
        </a:p>
      </dgm:t>
    </dgm:pt>
    <dgm:pt modelId="{BA1AB883-E4A2-497A-91DE-5DB80E2B3750}" type="sibTrans" cxnId="{36EF0996-B53D-46EA-A920-4EFAFA3D98CA}">
      <dgm:prSet/>
      <dgm:spPr/>
      <dgm:t>
        <a:bodyPr/>
        <a:lstStyle/>
        <a:p>
          <a:endParaRPr lang="en-US"/>
        </a:p>
      </dgm:t>
    </dgm:pt>
    <dgm:pt modelId="{893DCC2D-7F2C-478A-9E4D-926C224CF439}">
      <dgm:prSet/>
      <dgm:spPr/>
      <dgm:t>
        <a:bodyPr/>
        <a:lstStyle/>
        <a:p>
          <a:r>
            <a:rPr lang="fr-FR" i="0"/>
            <a:t>Augmentation de la demande pour les nouvelles offres</a:t>
          </a:r>
          <a:endParaRPr lang="en-US"/>
        </a:p>
      </dgm:t>
    </dgm:pt>
    <dgm:pt modelId="{F53381EC-910B-482F-B9D1-5C06263DB57E}" type="parTrans" cxnId="{1B3C314E-E1F1-476B-A5C4-B0A2E0E8C0C8}">
      <dgm:prSet/>
      <dgm:spPr/>
      <dgm:t>
        <a:bodyPr/>
        <a:lstStyle/>
        <a:p>
          <a:endParaRPr lang="en-US"/>
        </a:p>
      </dgm:t>
    </dgm:pt>
    <dgm:pt modelId="{55046EF1-ECB6-481B-AC38-ECD0AE54B5F6}" type="sibTrans" cxnId="{1B3C314E-E1F1-476B-A5C4-B0A2E0E8C0C8}">
      <dgm:prSet/>
      <dgm:spPr/>
      <dgm:t>
        <a:bodyPr/>
        <a:lstStyle/>
        <a:p>
          <a:endParaRPr lang="en-US"/>
        </a:p>
      </dgm:t>
    </dgm:pt>
    <dgm:pt modelId="{79D0607A-53A9-4F94-8655-F82203277A72}">
      <dgm:prSet/>
      <dgm:spPr/>
      <dgm:t>
        <a:bodyPr/>
        <a:lstStyle/>
        <a:p>
          <a:r>
            <a:rPr lang="fr-FR" i="0"/>
            <a:t>Opportunités de vendre a l’international.</a:t>
          </a:r>
          <a:endParaRPr lang="en-US"/>
        </a:p>
      </dgm:t>
    </dgm:pt>
    <dgm:pt modelId="{A72EC8D0-6730-4F30-AD53-1790624830D3}" type="parTrans" cxnId="{19AA0C15-863F-4F71-BF1B-DCB5DE5C9115}">
      <dgm:prSet/>
      <dgm:spPr/>
      <dgm:t>
        <a:bodyPr/>
        <a:lstStyle/>
        <a:p>
          <a:endParaRPr lang="en-US"/>
        </a:p>
      </dgm:t>
    </dgm:pt>
    <dgm:pt modelId="{B226B720-A3A6-44D2-B68A-073BDCDCB726}" type="sibTrans" cxnId="{19AA0C15-863F-4F71-BF1B-DCB5DE5C9115}">
      <dgm:prSet/>
      <dgm:spPr/>
      <dgm:t>
        <a:bodyPr/>
        <a:lstStyle/>
        <a:p>
          <a:endParaRPr lang="en-US"/>
        </a:p>
      </dgm:t>
    </dgm:pt>
    <dgm:pt modelId="{BD0E3D2C-EE49-436B-B5E8-1E893E7968AF}">
      <dgm:prSet/>
      <dgm:spPr/>
      <dgm:t>
        <a:bodyPr/>
        <a:lstStyle/>
        <a:p>
          <a:r>
            <a:rPr lang="fr-FR"/>
            <a:t>Opportunité de vendre dans les grandes surfaces</a:t>
          </a:r>
          <a:endParaRPr lang="en-US"/>
        </a:p>
      </dgm:t>
    </dgm:pt>
    <dgm:pt modelId="{524DE6FF-D51D-4626-9670-2323B3339101}" type="parTrans" cxnId="{F00F813A-C6C4-43D3-9808-DEF41BBAC3BE}">
      <dgm:prSet/>
      <dgm:spPr/>
      <dgm:t>
        <a:bodyPr/>
        <a:lstStyle/>
        <a:p>
          <a:endParaRPr lang="en-US"/>
        </a:p>
      </dgm:t>
    </dgm:pt>
    <dgm:pt modelId="{B3A41DFA-1D6B-4DB8-A646-C1DC4525F61E}" type="sibTrans" cxnId="{F00F813A-C6C4-43D3-9808-DEF41BBAC3BE}">
      <dgm:prSet/>
      <dgm:spPr/>
      <dgm:t>
        <a:bodyPr/>
        <a:lstStyle/>
        <a:p>
          <a:endParaRPr lang="en-US"/>
        </a:p>
      </dgm:t>
    </dgm:pt>
    <dgm:pt modelId="{29524AF2-2E5D-4064-A1E4-FA1A332BEC6E}">
      <dgm:prSet/>
      <dgm:spPr/>
      <dgm:t>
        <a:bodyPr/>
        <a:lstStyle/>
        <a:p>
          <a:r>
            <a:rPr lang="fr-FR" b="1" i="0"/>
            <a:t>Menaces</a:t>
          </a:r>
          <a:r>
            <a:rPr lang="fr-FR" i="0"/>
            <a:t> :</a:t>
          </a:r>
          <a:endParaRPr lang="en-US"/>
        </a:p>
      </dgm:t>
    </dgm:pt>
    <dgm:pt modelId="{F5D6247A-9B29-45FC-B149-82D36214EEC7}" type="parTrans" cxnId="{A3B18193-993E-4422-BE2A-E2898BBD0704}">
      <dgm:prSet/>
      <dgm:spPr/>
      <dgm:t>
        <a:bodyPr/>
        <a:lstStyle/>
        <a:p>
          <a:endParaRPr lang="en-US"/>
        </a:p>
      </dgm:t>
    </dgm:pt>
    <dgm:pt modelId="{68D36358-2FE3-478D-A7F8-147C852AAF9C}" type="sibTrans" cxnId="{A3B18193-993E-4422-BE2A-E2898BBD0704}">
      <dgm:prSet/>
      <dgm:spPr/>
      <dgm:t>
        <a:bodyPr/>
        <a:lstStyle/>
        <a:p>
          <a:endParaRPr lang="en-US"/>
        </a:p>
      </dgm:t>
    </dgm:pt>
    <dgm:pt modelId="{BCFD9080-03F8-4242-8D51-A1B6FAC53774}">
      <dgm:prSet/>
      <dgm:spPr/>
      <dgm:t>
        <a:bodyPr/>
        <a:lstStyle/>
        <a:p>
          <a:r>
            <a:rPr lang="fr-FR" i="0"/>
            <a:t>Concurrence des grandes entreprises de chocolat industriel.</a:t>
          </a:r>
          <a:endParaRPr lang="en-US"/>
        </a:p>
      </dgm:t>
    </dgm:pt>
    <dgm:pt modelId="{71FAE3BB-DDD6-465F-88B7-D9BC5A86F61B}" type="parTrans" cxnId="{E22F0CE0-7D95-418A-96B5-CF380EE5BEB0}">
      <dgm:prSet/>
      <dgm:spPr/>
      <dgm:t>
        <a:bodyPr/>
        <a:lstStyle/>
        <a:p>
          <a:endParaRPr lang="en-US"/>
        </a:p>
      </dgm:t>
    </dgm:pt>
    <dgm:pt modelId="{36E53B64-C0B2-439C-8C43-8DDC71C54481}" type="sibTrans" cxnId="{E22F0CE0-7D95-418A-96B5-CF380EE5BEB0}">
      <dgm:prSet/>
      <dgm:spPr/>
      <dgm:t>
        <a:bodyPr/>
        <a:lstStyle/>
        <a:p>
          <a:endParaRPr lang="en-US"/>
        </a:p>
      </dgm:t>
    </dgm:pt>
    <dgm:pt modelId="{6CE7267A-8074-401A-9254-CEBBDCEB8DBC}">
      <dgm:prSet/>
      <dgm:spPr/>
      <dgm:t>
        <a:bodyPr/>
        <a:lstStyle/>
        <a:p>
          <a:r>
            <a:rPr lang="fr-FR" i="0"/>
            <a:t>Risques liés aux fluctuations des prix des matières premières (cacao, sucre).</a:t>
          </a:r>
          <a:endParaRPr lang="en-US"/>
        </a:p>
      </dgm:t>
    </dgm:pt>
    <dgm:pt modelId="{79D76A42-FC82-4ECD-B73A-6D1CFCC4BD1A}" type="parTrans" cxnId="{72A9E1E8-C70F-4E4C-B978-842F3DC752F6}">
      <dgm:prSet/>
      <dgm:spPr/>
      <dgm:t>
        <a:bodyPr/>
        <a:lstStyle/>
        <a:p>
          <a:endParaRPr lang="en-US"/>
        </a:p>
      </dgm:t>
    </dgm:pt>
    <dgm:pt modelId="{EB8D4E4F-4444-4A6F-AA64-61F61527591E}" type="sibTrans" cxnId="{72A9E1E8-C70F-4E4C-B978-842F3DC752F6}">
      <dgm:prSet/>
      <dgm:spPr/>
      <dgm:t>
        <a:bodyPr/>
        <a:lstStyle/>
        <a:p>
          <a:endParaRPr lang="en-US"/>
        </a:p>
      </dgm:t>
    </dgm:pt>
    <dgm:pt modelId="{33286E94-3ABE-DB4C-8EBF-41C2A7A0AA58}" type="pres">
      <dgm:prSet presAssocID="{6438750A-F614-4C99-A225-29AD3ACB368C}" presName="Name0" presStyleCnt="0">
        <dgm:presLayoutVars>
          <dgm:dir/>
          <dgm:animLvl val="lvl"/>
          <dgm:resizeHandles val="exact"/>
        </dgm:presLayoutVars>
      </dgm:prSet>
      <dgm:spPr/>
    </dgm:pt>
    <dgm:pt modelId="{C5A9C930-A380-1C4E-9464-5A0A7B2807E5}" type="pres">
      <dgm:prSet presAssocID="{B4C4EA15-2BE3-46B5-AC67-4167686F0133}" presName="composite" presStyleCnt="0"/>
      <dgm:spPr/>
    </dgm:pt>
    <dgm:pt modelId="{720CEE97-308C-AA4B-B52D-0B635D4477EE}" type="pres">
      <dgm:prSet presAssocID="{B4C4EA15-2BE3-46B5-AC67-4167686F0133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0A5E2445-EBE2-A643-8156-FBBE41B0DD35}" type="pres">
      <dgm:prSet presAssocID="{B4C4EA15-2BE3-46B5-AC67-4167686F0133}" presName="desTx" presStyleLbl="alignAccFollowNode1" presStyleIdx="0" presStyleCnt="4">
        <dgm:presLayoutVars>
          <dgm:bulletEnabled val="1"/>
        </dgm:presLayoutVars>
      </dgm:prSet>
      <dgm:spPr/>
    </dgm:pt>
    <dgm:pt modelId="{107E21D2-FC05-9449-AE83-AFD4812CE06E}" type="pres">
      <dgm:prSet presAssocID="{F7553AEA-6089-42F7-A6FB-9515E55A2AB8}" presName="space" presStyleCnt="0"/>
      <dgm:spPr/>
    </dgm:pt>
    <dgm:pt modelId="{2C53A066-BE12-5C49-85CC-A6C3154440A2}" type="pres">
      <dgm:prSet presAssocID="{75152035-FD9B-42FE-8955-9FB7A0B9F0F9}" presName="composite" presStyleCnt="0"/>
      <dgm:spPr/>
    </dgm:pt>
    <dgm:pt modelId="{A4DE0046-666B-8540-ABFC-28FD1AD7D881}" type="pres">
      <dgm:prSet presAssocID="{75152035-FD9B-42FE-8955-9FB7A0B9F0F9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5FE98C7-A08B-354B-BDAF-29CB35E3601A}" type="pres">
      <dgm:prSet presAssocID="{75152035-FD9B-42FE-8955-9FB7A0B9F0F9}" presName="desTx" presStyleLbl="alignAccFollowNode1" presStyleIdx="1" presStyleCnt="4">
        <dgm:presLayoutVars>
          <dgm:bulletEnabled val="1"/>
        </dgm:presLayoutVars>
      </dgm:prSet>
      <dgm:spPr/>
    </dgm:pt>
    <dgm:pt modelId="{E0CE7EF7-6411-8B49-80D5-5E4D17408803}" type="pres">
      <dgm:prSet presAssocID="{2757FB83-545C-45BE-A94D-26FF0BFB2C05}" presName="space" presStyleCnt="0"/>
      <dgm:spPr/>
    </dgm:pt>
    <dgm:pt modelId="{868C4EED-C1CC-0C46-9064-ABBB4EB7C687}" type="pres">
      <dgm:prSet presAssocID="{2642AEA8-CB1E-4539-AF76-7B7383C2F3FD}" presName="composite" presStyleCnt="0"/>
      <dgm:spPr/>
    </dgm:pt>
    <dgm:pt modelId="{5957ACDB-610E-4243-8350-4ACF77FF690B}" type="pres">
      <dgm:prSet presAssocID="{2642AEA8-CB1E-4539-AF76-7B7383C2F3FD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D84F1227-9FF0-364B-BA7A-D94DCB86030D}" type="pres">
      <dgm:prSet presAssocID="{2642AEA8-CB1E-4539-AF76-7B7383C2F3FD}" presName="desTx" presStyleLbl="alignAccFollowNode1" presStyleIdx="2" presStyleCnt="4">
        <dgm:presLayoutVars>
          <dgm:bulletEnabled val="1"/>
        </dgm:presLayoutVars>
      </dgm:prSet>
      <dgm:spPr/>
    </dgm:pt>
    <dgm:pt modelId="{18ED9154-8171-FA4D-BC6C-8AE622B05272}" type="pres">
      <dgm:prSet presAssocID="{3DA45AC7-61C2-444E-9DF0-CC0D2E6C1D06}" presName="space" presStyleCnt="0"/>
      <dgm:spPr/>
    </dgm:pt>
    <dgm:pt modelId="{787D33D6-A09B-9A4C-8195-8E6E19F1B41A}" type="pres">
      <dgm:prSet presAssocID="{29524AF2-2E5D-4064-A1E4-FA1A332BEC6E}" presName="composite" presStyleCnt="0"/>
      <dgm:spPr/>
    </dgm:pt>
    <dgm:pt modelId="{640D25D9-2CF4-3F4B-B0C5-BB388C873AD5}" type="pres">
      <dgm:prSet presAssocID="{29524AF2-2E5D-4064-A1E4-FA1A332BEC6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CA9885BF-A2B3-A845-AF2E-F949A1142B7F}" type="pres">
      <dgm:prSet presAssocID="{29524AF2-2E5D-4064-A1E4-FA1A332BEC6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1104200-E889-4E4A-8111-1B3375D0C84E}" srcId="{75152035-FD9B-42FE-8955-9FB7A0B9F0F9}" destId="{842D218D-2994-4071-98B0-59E07A0D0040}" srcOrd="1" destOrd="0" parTransId="{3530EC53-844C-47AA-A14F-0E33B1EAAC0D}" sibTransId="{0430AD1A-F9E1-4DF1-A07C-1B450F0E197E}"/>
    <dgm:cxn modelId="{1489FE06-EDB1-7047-9D04-08118D8032C5}" type="presOf" srcId="{2642AEA8-CB1E-4539-AF76-7B7383C2F3FD}" destId="{5957ACDB-610E-4243-8350-4ACF77FF690B}" srcOrd="0" destOrd="0" presId="urn:microsoft.com/office/officeart/2005/8/layout/hList1"/>
    <dgm:cxn modelId="{5098610A-E611-F241-BD02-C74905305F92}" type="presOf" srcId="{851B046C-A9B9-4B28-8967-A5BC27BF1F37}" destId="{0A5E2445-EBE2-A643-8156-FBBE41B0DD35}" srcOrd="0" destOrd="2" presId="urn:microsoft.com/office/officeart/2005/8/layout/hList1"/>
    <dgm:cxn modelId="{90FC5010-AEAB-434F-94F2-BEC0BDFC877A}" srcId="{B4C4EA15-2BE3-46B5-AC67-4167686F0133}" destId="{3F274C4C-C466-4DCE-90D0-306FA7C3E7F0}" srcOrd="0" destOrd="0" parTransId="{C43F649C-FB7D-4B6F-8B5E-8465A3E571E8}" sibTransId="{B4B04F6F-93E2-41B2-8769-D69F7C20A237}"/>
    <dgm:cxn modelId="{19AA0C15-863F-4F71-BF1B-DCB5DE5C9115}" srcId="{2642AEA8-CB1E-4539-AF76-7B7383C2F3FD}" destId="{79D0607A-53A9-4F94-8655-F82203277A72}" srcOrd="2" destOrd="0" parTransId="{A72EC8D0-6730-4F30-AD53-1790624830D3}" sibTransId="{B226B720-A3A6-44D2-B68A-073BDCDCB726}"/>
    <dgm:cxn modelId="{ACF26416-378D-C444-9BA9-3A44D9066C54}" type="presOf" srcId="{842D218D-2994-4071-98B0-59E07A0D0040}" destId="{75FE98C7-A08B-354B-BDAF-29CB35E3601A}" srcOrd="0" destOrd="1" presId="urn:microsoft.com/office/officeart/2005/8/layout/hList1"/>
    <dgm:cxn modelId="{0CDEBF1A-84B8-1A43-8368-3B0A0D6C8E4D}" type="presOf" srcId="{3F274C4C-C466-4DCE-90D0-306FA7C3E7F0}" destId="{0A5E2445-EBE2-A643-8156-FBBE41B0DD35}" srcOrd="0" destOrd="0" presId="urn:microsoft.com/office/officeart/2005/8/layout/hList1"/>
    <dgm:cxn modelId="{F00F813A-C6C4-43D3-9808-DEF41BBAC3BE}" srcId="{2642AEA8-CB1E-4539-AF76-7B7383C2F3FD}" destId="{BD0E3D2C-EE49-436B-B5E8-1E893E7968AF}" srcOrd="3" destOrd="0" parTransId="{524DE6FF-D51D-4626-9670-2323B3339101}" sibTransId="{B3A41DFA-1D6B-4DB8-A646-C1DC4525F61E}"/>
    <dgm:cxn modelId="{FDCDEF3A-5AC5-534E-A5AD-5C595393A84B}" type="presOf" srcId="{75152035-FD9B-42FE-8955-9FB7A0B9F0F9}" destId="{A4DE0046-666B-8540-ABFC-28FD1AD7D881}" srcOrd="0" destOrd="0" presId="urn:microsoft.com/office/officeart/2005/8/layout/hList1"/>
    <dgm:cxn modelId="{B746B243-CF29-B248-8E3A-4C6FD53A866F}" type="presOf" srcId="{6438750A-F614-4C99-A225-29AD3ACB368C}" destId="{33286E94-3ABE-DB4C-8EBF-41C2A7A0AA58}" srcOrd="0" destOrd="0" presId="urn:microsoft.com/office/officeart/2005/8/layout/hList1"/>
    <dgm:cxn modelId="{ABE8E845-A969-5D48-82A1-84D7F0E24616}" type="presOf" srcId="{893DCC2D-7F2C-478A-9E4D-926C224CF439}" destId="{D84F1227-9FF0-364B-BA7A-D94DCB86030D}" srcOrd="0" destOrd="1" presId="urn:microsoft.com/office/officeart/2005/8/layout/hList1"/>
    <dgm:cxn modelId="{1B3C314E-E1F1-476B-A5C4-B0A2E0E8C0C8}" srcId="{2642AEA8-CB1E-4539-AF76-7B7383C2F3FD}" destId="{893DCC2D-7F2C-478A-9E4D-926C224CF439}" srcOrd="1" destOrd="0" parTransId="{F53381EC-910B-482F-B9D1-5C06263DB57E}" sibTransId="{55046EF1-ECB6-481B-AC38-ECD0AE54B5F6}"/>
    <dgm:cxn modelId="{EE584D56-D8BB-A24C-B2CD-20E74A5E2F12}" type="presOf" srcId="{C9FFEFB4-8F42-439D-8900-B2D2CC3FE33C}" destId="{75FE98C7-A08B-354B-BDAF-29CB35E3601A}" srcOrd="0" destOrd="2" presId="urn:microsoft.com/office/officeart/2005/8/layout/hList1"/>
    <dgm:cxn modelId="{7B39DE5F-D0EF-A048-8952-B3B13C56236A}" type="presOf" srcId="{BD0E3D2C-EE49-436B-B5E8-1E893E7968AF}" destId="{D84F1227-9FF0-364B-BA7A-D94DCB86030D}" srcOrd="0" destOrd="3" presId="urn:microsoft.com/office/officeart/2005/8/layout/hList1"/>
    <dgm:cxn modelId="{8E62DD7E-C1CF-8A4E-B41B-8E2303EEC208}" type="presOf" srcId="{B4C4EA15-2BE3-46B5-AC67-4167686F0133}" destId="{720CEE97-308C-AA4B-B52D-0B635D4477EE}" srcOrd="0" destOrd="0" presId="urn:microsoft.com/office/officeart/2005/8/layout/hList1"/>
    <dgm:cxn modelId="{657AD17F-2B3B-4352-9DF9-8F4F524125D3}" srcId="{6438750A-F614-4C99-A225-29AD3ACB368C}" destId="{2642AEA8-CB1E-4539-AF76-7B7383C2F3FD}" srcOrd="2" destOrd="0" parTransId="{1D0623FB-A1B5-44CA-A712-284702393531}" sibTransId="{3DA45AC7-61C2-444E-9DF0-CC0D2E6C1D06}"/>
    <dgm:cxn modelId="{7DBC0B91-F562-094C-81E8-EDD09EAE1DBF}" type="presOf" srcId="{29524AF2-2E5D-4064-A1E4-FA1A332BEC6E}" destId="{640D25D9-2CF4-3F4B-B0C5-BB388C873AD5}" srcOrd="0" destOrd="0" presId="urn:microsoft.com/office/officeart/2005/8/layout/hList1"/>
    <dgm:cxn modelId="{A3B18193-993E-4422-BE2A-E2898BBD0704}" srcId="{6438750A-F614-4C99-A225-29AD3ACB368C}" destId="{29524AF2-2E5D-4064-A1E4-FA1A332BEC6E}" srcOrd="3" destOrd="0" parTransId="{F5D6247A-9B29-45FC-B149-82D36214EEC7}" sibTransId="{68D36358-2FE3-478D-A7F8-147C852AAF9C}"/>
    <dgm:cxn modelId="{36EF0996-B53D-46EA-A920-4EFAFA3D98CA}" srcId="{2642AEA8-CB1E-4539-AF76-7B7383C2F3FD}" destId="{F457A9A4-D1D6-47F2-9921-297CE20052C0}" srcOrd="0" destOrd="0" parTransId="{78777344-AFB6-41CB-85E9-A85236F8246D}" sibTransId="{BA1AB883-E4A2-497A-91DE-5DB80E2B3750}"/>
    <dgm:cxn modelId="{613A5E96-3215-7C4C-B205-7BEFF28EBAE7}" type="presOf" srcId="{BCFD9080-03F8-4242-8D51-A1B6FAC53774}" destId="{CA9885BF-A2B3-A845-AF2E-F949A1142B7F}" srcOrd="0" destOrd="0" presId="urn:microsoft.com/office/officeart/2005/8/layout/hList1"/>
    <dgm:cxn modelId="{F86432A7-E96D-D54F-A035-BDF1F258053F}" type="presOf" srcId="{79D0607A-53A9-4F94-8655-F82203277A72}" destId="{D84F1227-9FF0-364B-BA7A-D94DCB86030D}" srcOrd="0" destOrd="2" presId="urn:microsoft.com/office/officeart/2005/8/layout/hList1"/>
    <dgm:cxn modelId="{47EF5BA7-4876-45D5-9B88-230C9608701A}" srcId="{6438750A-F614-4C99-A225-29AD3ACB368C}" destId="{75152035-FD9B-42FE-8955-9FB7A0B9F0F9}" srcOrd="1" destOrd="0" parTransId="{826C8813-3A4B-49B9-A54A-CE0033177265}" sibTransId="{2757FB83-545C-45BE-A94D-26FF0BFB2C05}"/>
    <dgm:cxn modelId="{BB4153AD-C2A8-4FC4-A442-84A08B446036}" srcId="{B4C4EA15-2BE3-46B5-AC67-4167686F0133}" destId="{573DC63C-CC77-4D70-9C47-35045609E56B}" srcOrd="1" destOrd="0" parTransId="{17F44B82-6E97-413D-962E-78D0CA740971}" sibTransId="{ABED3FC5-A7CB-4203-B91D-E93CAE08BB17}"/>
    <dgm:cxn modelId="{6899FAB6-3065-407D-B464-7560217DFB03}" srcId="{B4C4EA15-2BE3-46B5-AC67-4167686F0133}" destId="{851B046C-A9B9-4B28-8967-A5BC27BF1F37}" srcOrd="2" destOrd="0" parTransId="{B86693ED-63AA-4E9D-A6ED-6A61B9F6BE8A}" sibTransId="{67A05DAA-A3CC-42C0-BF26-631AF651FAAA}"/>
    <dgm:cxn modelId="{6556A0BC-58B4-D845-8F46-62489701BF70}" type="presOf" srcId="{573DC63C-CC77-4D70-9C47-35045609E56B}" destId="{0A5E2445-EBE2-A643-8156-FBBE41B0DD35}" srcOrd="0" destOrd="1" presId="urn:microsoft.com/office/officeart/2005/8/layout/hList1"/>
    <dgm:cxn modelId="{3D648ED3-2982-E648-AFC5-E7DF4C65C705}" type="presOf" srcId="{6CE7267A-8074-401A-9254-CEBBDCEB8DBC}" destId="{CA9885BF-A2B3-A845-AF2E-F949A1142B7F}" srcOrd="0" destOrd="1" presId="urn:microsoft.com/office/officeart/2005/8/layout/hList1"/>
    <dgm:cxn modelId="{E22F0CE0-7D95-418A-96B5-CF380EE5BEB0}" srcId="{29524AF2-2E5D-4064-A1E4-FA1A332BEC6E}" destId="{BCFD9080-03F8-4242-8D51-A1B6FAC53774}" srcOrd="0" destOrd="0" parTransId="{71FAE3BB-DDD6-465F-88B7-D9BC5A86F61B}" sibTransId="{36E53B64-C0B2-439C-8C43-8DDC71C54481}"/>
    <dgm:cxn modelId="{10D060E0-1B2C-4FEF-A683-325314358B4B}" srcId="{75152035-FD9B-42FE-8955-9FB7A0B9F0F9}" destId="{ABD8E77A-ED05-4A52-822A-C9CFB0BB5A05}" srcOrd="0" destOrd="0" parTransId="{B77284CC-A2BD-4E14-8DFF-F4035E0F89E9}" sibTransId="{95872A2B-1513-40A6-AB04-C40E543D61EC}"/>
    <dgm:cxn modelId="{72A9E1E8-C70F-4E4C-B978-842F3DC752F6}" srcId="{29524AF2-2E5D-4064-A1E4-FA1A332BEC6E}" destId="{6CE7267A-8074-401A-9254-CEBBDCEB8DBC}" srcOrd="1" destOrd="0" parTransId="{79D76A42-FC82-4ECD-B73A-6D1CFCC4BD1A}" sibTransId="{EB8D4E4F-4444-4A6F-AA64-61F61527591E}"/>
    <dgm:cxn modelId="{74D683F1-909F-4C79-9B48-F79B7DCF2202}" srcId="{6438750A-F614-4C99-A225-29AD3ACB368C}" destId="{B4C4EA15-2BE3-46B5-AC67-4167686F0133}" srcOrd="0" destOrd="0" parTransId="{7E3BF0FF-9C16-4252-83DD-B6697CAB61D5}" sibTransId="{F7553AEA-6089-42F7-A6FB-9515E55A2AB8}"/>
    <dgm:cxn modelId="{F694AAF6-5E6A-984D-B663-9ABADED9062C}" type="presOf" srcId="{F457A9A4-D1D6-47F2-9921-297CE20052C0}" destId="{D84F1227-9FF0-364B-BA7A-D94DCB86030D}" srcOrd="0" destOrd="0" presId="urn:microsoft.com/office/officeart/2005/8/layout/hList1"/>
    <dgm:cxn modelId="{01E806FD-0180-C045-9A06-C222782D6072}" type="presOf" srcId="{ABD8E77A-ED05-4A52-822A-C9CFB0BB5A05}" destId="{75FE98C7-A08B-354B-BDAF-29CB35E3601A}" srcOrd="0" destOrd="0" presId="urn:microsoft.com/office/officeart/2005/8/layout/hList1"/>
    <dgm:cxn modelId="{E5E38AFD-5B16-4614-8B52-7F2A467FC234}" srcId="{75152035-FD9B-42FE-8955-9FB7A0B9F0F9}" destId="{C9FFEFB4-8F42-439D-8900-B2D2CC3FE33C}" srcOrd="2" destOrd="0" parTransId="{138FFBA5-0138-4AFE-82C5-0398D6312A5E}" sibTransId="{661EC5DF-A8D0-421F-BF2D-9EC8FC83AE6D}"/>
    <dgm:cxn modelId="{5F6B8DE7-9E70-6041-99E1-8A23B088FAA1}" type="presParOf" srcId="{33286E94-3ABE-DB4C-8EBF-41C2A7A0AA58}" destId="{C5A9C930-A380-1C4E-9464-5A0A7B2807E5}" srcOrd="0" destOrd="0" presId="urn:microsoft.com/office/officeart/2005/8/layout/hList1"/>
    <dgm:cxn modelId="{B0C1E4D1-E054-BC43-BE1A-5A67D10E45DE}" type="presParOf" srcId="{C5A9C930-A380-1C4E-9464-5A0A7B2807E5}" destId="{720CEE97-308C-AA4B-B52D-0B635D4477EE}" srcOrd="0" destOrd="0" presId="urn:microsoft.com/office/officeart/2005/8/layout/hList1"/>
    <dgm:cxn modelId="{D4C23FEA-404F-524A-A02E-053EE45E71BC}" type="presParOf" srcId="{C5A9C930-A380-1C4E-9464-5A0A7B2807E5}" destId="{0A5E2445-EBE2-A643-8156-FBBE41B0DD35}" srcOrd="1" destOrd="0" presId="urn:microsoft.com/office/officeart/2005/8/layout/hList1"/>
    <dgm:cxn modelId="{72304A47-1CF2-3E42-B9B2-9F6699CB35B3}" type="presParOf" srcId="{33286E94-3ABE-DB4C-8EBF-41C2A7A0AA58}" destId="{107E21D2-FC05-9449-AE83-AFD4812CE06E}" srcOrd="1" destOrd="0" presId="urn:microsoft.com/office/officeart/2005/8/layout/hList1"/>
    <dgm:cxn modelId="{7B57C03F-B3DF-D449-85A9-E10A5BA99B48}" type="presParOf" srcId="{33286E94-3ABE-DB4C-8EBF-41C2A7A0AA58}" destId="{2C53A066-BE12-5C49-85CC-A6C3154440A2}" srcOrd="2" destOrd="0" presId="urn:microsoft.com/office/officeart/2005/8/layout/hList1"/>
    <dgm:cxn modelId="{51E25D86-CE52-6548-BFC6-DCA3F9241B80}" type="presParOf" srcId="{2C53A066-BE12-5C49-85CC-A6C3154440A2}" destId="{A4DE0046-666B-8540-ABFC-28FD1AD7D881}" srcOrd="0" destOrd="0" presId="urn:microsoft.com/office/officeart/2005/8/layout/hList1"/>
    <dgm:cxn modelId="{B0AD3E44-807A-7743-A71E-419F45758277}" type="presParOf" srcId="{2C53A066-BE12-5C49-85CC-A6C3154440A2}" destId="{75FE98C7-A08B-354B-BDAF-29CB35E3601A}" srcOrd="1" destOrd="0" presId="urn:microsoft.com/office/officeart/2005/8/layout/hList1"/>
    <dgm:cxn modelId="{42060501-599B-F740-9174-75041B670B60}" type="presParOf" srcId="{33286E94-3ABE-DB4C-8EBF-41C2A7A0AA58}" destId="{E0CE7EF7-6411-8B49-80D5-5E4D17408803}" srcOrd="3" destOrd="0" presId="urn:microsoft.com/office/officeart/2005/8/layout/hList1"/>
    <dgm:cxn modelId="{9F10E712-5835-ED44-8144-F7EB0C1496D2}" type="presParOf" srcId="{33286E94-3ABE-DB4C-8EBF-41C2A7A0AA58}" destId="{868C4EED-C1CC-0C46-9064-ABBB4EB7C687}" srcOrd="4" destOrd="0" presId="urn:microsoft.com/office/officeart/2005/8/layout/hList1"/>
    <dgm:cxn modelId="{F78EA634-B6AE-E346-82AD-8C53D9927AC9}" type="presParOf" srcId="{868C4EED-C1CC-0C46-9064-ABBB4EB7C687}" destId="{5957ACDB-610E-4243-8350-4ACF77FF690B}" srcOrd="0" destOrd="0" presId="urn:microsoft.com/office/officeart/2005/8/layout/hList1"/>
    <dgm:cxn modelId="{4AC1D9FC-4BC3-194F-9739-9E28C22220A4}" type="presParOf" srcId="{868C4EED-C1CC-0C46-9064-ABBB4EB7C687}" destId="{D84F1227-9FF0-364B-BA7A-D94DCB86030D}" srcOrd="1" destOrd="0" presId="urn:microsoft.com/office/officeart/2005/8/layout/hList1"/>
    <dgm:cxn modelId="{91E6A214-7127-A744-B0DD-FE34AEAB8E79}" type="presParOf" srcId="{33286E94-3ABE-DB4C-8EBF-41C2A7A0AA58}" destId="{18ED9154-8171-FA4D-BC6C-8AE622B05272}" srcOrd="5" destOrd="0" presId="urn:microsoft.com/office/officeart/2005/8/layout/hList1"/>
    <dgm:cxn modelId="{5F8D9C23-E525-4848-904E-1C9768CDE685}" type="presParOf" srcId="{33286E94-3ABE-DB4C-8EBF-41C2A7A0AA58}" destId="{787D33D6-A09B-9A4C-8195-8E6E19F1B41A}" srcOrd="6" destOrd="0" presId="urn:microsoft.com/office/officeart/2005/8/layout/hList1"/>
    <dgm:cxn modelId="{41ECFCBB-3010-064A-ADC3-625AFD182F00}" type="presParOf" srcId="{787D33D6-A09B-9A4C-8195-8E6E19F1B41A}" destId="{640D25D9-2CF4-3F4B-B0C5-BB388C873AD5}" srcOrd="0" destOrd="0" presId="urn:microsoft.com/office/officeart/2005/8/layout/hList1"/>
    <dgm:cxn modelId="{8D85C7D3-370D-1248-9DAD-181DF03F68A4}" type="presParOf" srcId="{787D33D6-A09B-9A4C-8195-8E6E19F1B41A}" destId="{CA9885BF-A2B3-A845-AF2E-F949A1142B7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4D22AE-E72A-1E42-B16E-95FB99459F03}">
      <dsp:nvSpPr>
        <dsp:cNvPr id="0" name=""/>
        <dsp:cNvSpPr/>
      </dsp:nvSpPr>
      <dsp:spPr>
        <a:xfrm>
          <a:off x="0" y="32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4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Sommaire</a:t>
          </a:r>
          <a:endParaRPr lang="en-US" sz="2500" kern="1200" dirty="0"/>
        </a:p>
      </dsp:txBody>
      <dsp:txXfrm>
        <a:off x="28557" y="60885"/>
        <a:ext cx="5857095" cy="527886"/>
      </dsp:txXfrm>
    </dsp:sp>
    <dsp:sp modelId="{12905122-5118-E841-8100-02F62F4E1A07}">
      <dsp:nvSpPr>
        <dsp:cNvPr id="0" name=""/>
        <dsp:cNvSpPr/>
      </dsp:nvSpPr>
      <dsp:spPr>
        <a:xfrm>
          <a:off x="0" y="689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190716"/>
                <a:satOff val="2549"/>
                <a:lumOff val="1233"/>
                <a:alphaOff val="0"/>
                <a:shade val="74000"/>
                <a:satMod val="130000"/>
                <a:lumMod val="90000"/>
              </a:schemeClr>
              <a:schemeClr val="accent4">
                <a:hueOff val="190716"/>
                <a:satOff val="2549"/>
                <a:lumOff val="123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Identification</a:t>
          </a:r>
          <a:endParaRPr lang="en-US" sz="2500" kern="1200"/>
        </a:p>
      </dsp:txBody>
      <dsp:txXfrm>
        <a:off x="28557" y="717885"/>
        <a:ext cx="5857095" cy="527886"/>
      </dsp:txXfrm>
    </dsp:sp>
    <dsp:sp modelId="{98172A50-90C7-9440-88FB-9221F2A8BC00}">
      <dsp:nvSpPr>
        <dsp:cNvPr id="0" name=""/>
        <dsp:cNvSpPr/>
      </dsp:nvSpPr>
      <dsp:spPr>
        <a:xfrm>
          <a:off x="0" y="1346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381433"/>
                <a:satOff val="5098"/>
                <a:lumOff val="2465"/>
                <a:alphaOff val="0"/>
                <a:shade val="74000"/>
                <a:satMod val="130000"/>
                <a:lumMod val="90000"/>
              </a:schemeClr>
              <a:schemeClr val="accent4">
                <a:hueOff val="381433"/>
                <a:satOff val="5098"/>
                <a:lumOff val="2465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Historique</a:t>
          </a:r>
          <a:endParaRPr lang="en-US" sz="2500" kern="1200"/>
        </a:p>
      </dsp:txBody>
      <dsp:txXfrm>
        <a:off x="28557" y="1374885"/>
        <a:ext cx="5857095" cy="527886"/>
      </dsp:txXfrm>
    </dsp:sp>
    <dsp:sp modelId="{800FABC9-5B71-4741-BF17-B27E5EF93BFD}">
      <dsp:nvSpPr>
        <dsp:cNvPr id="0" name=""/>
        <dsp:cNvSpPr/>
      </dsp:nvSpPr>
      <dsp:spPr>
        <a:xfrm>
          <a:off x="0" y="2003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572149"/>
                <a:satOff val="7647"/>
                <a:lumOff val="3698"/>
                <a:alphaOff val="0"/>
                <a:shade val="74000"/>
                <a:satMod val="130000"/>
                <a:lumMod val="90000"/>
              </a:schemeClr>
              <a:schemeClr val="accent4">
                <a:hueOff val="572149"/>
                <a:satOff val="7647"/>
                <a:lumOff val="3698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Externalités</a:t>
          </a:r>
          <a:endParaRPr lang="en-US" sz="2500" kern="1200"/>
        </a:p>
      </dsp:txBody>
      <dsp:txXfrm>
        <a:off x="28557" y="2031885"/>
        <a:ext cx="5857095" cy="527886"/>
      </dsp:txXfrm>
    </dsp:sp>
    <dsp:sp modelId="{BF74F650-69A1-3446-AE9F-7F2F9111D403}">
      <dsp:nvSpPr>
        <dsp:cNvPr id="0" name=""/>
        <dsp:cNvSpPr/>
      </dsp:nvSpPr>
      <dsp:spPr>
        <a:xfrm>
          <a:off x="0" y="2660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762866"/>
                <a:satOff val="10197"/>
                <a:lumOff val="4930"/>
                <a:alphaOff val="0"/>
                <a:shade val="74000"/>
                <a:satMod val="130000"/>
                <a:lumMod val="90000"/>
              </a:schemeClr>
              <a:schemeClr val="accent4">
                <a:hueOff val="762866"/>
                <a:satOff val="10197"/>
                <a:lumOff val="493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RSE</a:t>
          </a:r>
          <a:endParaRPr lang="en-US" sz="2500" kern="1200"/>
        </a:p>
      </dsp:txBody>
      <dsp:txXfrm>
        <a:off x="28557" y="2688885"/>
        <a:ext cx="5857095" cy="527886"/>
      </dsp:txXfrm>
    </dsp:sp>
    <dsp:sp modelId="{1FB77EAB-B202-FC4C-8058-24302F29EE31}">
      <dsp:nvSpPr>
        <dsp:cNvPr id="0" name=""/>
        <dsp:cNvSpPr/>
      </dsp:nvSpPr>
      <dsp:spPr>
        <a:xfrm>
          <a:off x="0" y="3317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953582"/>
                <a:satOff val="12746"/>
                <a:lumOff val="6163"/>
                <a:alphaOff val="0"/>
                <a:shade val="74000"/>
                <a:satMod val="130000"/>
                <a:lumMod val="90000"/>
              </a:schemeClr>
              <a:schemeClr val="accent4">
                <a:hueOff val="953582"/>
                <a:satOff val="12746"/>
                <a:lumOff val="616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Orientation strategique</a:t>
          </a:r>
          <a:endParaRPr lang="en-US" sz="2500" kern="1200"/>
        </a:p>
      </dsp:txBody>
      <dsp:txXfrm>
        <a:off x="28557" y="3345885"/>
        <a:ext cx="5857095" cy="527886"/>
      </dsp:txXfrm>
    </dsp:sp>
    <dsp:sp modelId="{B4C3B693-09D7-BE4D-B68A-F460659E84DE}">
      <dsp:nvSpPr>
        <dsp:cNvPr id="0" name=""/>
        <dsp:cNvSpPr/>
      </dsp:nvSpPr>
      <dsp:spPr>
        <a:xfrm>
          <a:off x="0" y="3974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1144299"/>
                <a:satOff val="15295"/>
                <a:lumOff val="7395"/>
                <a:alphaOff val="0"/>
                <a:shade val="74000"/>
                <a:satMod val="130000"/>
                <a:lumMod val="90000"/>
              </a:schemeClr>
              <a:schemeClr val="accent4">
                <a:hueOff val="1144299"/>
                <a:satOff val="15295"/>
                <a:lumOff val="7395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RGPD</a:t>
          </a:r>
          <a:endParaRPr lang="en-US" sz="2500" kern="1200"/>
        </a:p>
      </dsp:txBody>
      <dsp:txXfrm>
        <a:off x="28557" y="4002885"/>
        <a:ext cx="5857095" cy="527886"/>
      </dsp:txXfrm>
    </dsp:sp>
    <dsp:sp modelId="{00A02659-86F4-9147-A4ED-2BF692642CCA}">
      <dsp:nvSpPr>
        <dsp:cNvPr id="0" name=""/>
        <dsp:cNvSpPr/>
      </dsp:nvSpPr>
      <dsp:spPr>
        <a:xfrm>
          <a:off x="0" y="4631328"/>
          <a:ext cx="5914209" cy="5850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1335015"/>
                <a:satOff val="17844"/>
                <a:lumOff val="8628"/>
                <a:alphaOff val="0"/>
                <a:shade val="74000"/>
                <a:satMod val="130000"/>
                <a:lumMod val="90000"/>
              </a:schemeClr>
              <a:schemeClr val="accent4">
                <a:hueOff val="1335015"/>
                <a:satOff val="17844"/>
                <a:lumOff val="8628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SWOT</a:t>
          </a:r>
          <a:endParaRPr lang="en-US" sz="2500" kern="1200"/>
        </a:p>
      </dsp:txBody>
      <dsp:txXfrm>
        <a:off x="28557" y="4659885"/>
        <a:ext cx="5857095" cy="527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734ED-965B-4B59-BC60-87DBE4D29186}">
      <dsp:nvSpPr>
        <dsp:cNvPr id="0" name=""/>
        <dsp:cNvSpPr/>
      </dsp:nvSpPr>
      <dsp:spPr>
        <a:xfrm>
          <a:off x="738571" y="432981"/>
          <a:ext cx="919704" cy="9197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EC476-AB1D-4D30-8F1F-987C2E3D488C}">
      <dsp:nvSpPr>
        <dsp:cNvPr id="0" name=""/>
        <dsp:cNvSpPr/>
      </dsp:nvSpPr>
      <dsp:spPr>
        <a:xfrm>
          <a:off x="176529" y="1654401"/>
          <a:ext cx="2043787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100" b="0" i="0" kern="1200"/>
            <a:t>Depuis 2014, Pearlin incarne la gourmandise à Paris, sous la direction de Pénina Amar, passionnée par les créations sucrées.</a:t>
          </a:r>
          <a:endParaRPr lang="en-US" sz="1100" kern="1200"/>
        </a:p>
      </dsp:txBody>
      <dsp:txXfrm>
        <a:off x="176529" y="1654401"/>
        <a:ext cx="2043787" cy="787500"/>
      </dsp:txXfrm>
    </dsp:sp>
    <dsp:sp modelId="{BA476FBB-2FFE-4920-A8BC-8CC5868A0398}">
      <dsp:nvSpPr>
        <dsp:cNvPr id="0" name=""/>
        <dsp:cNvSpPr/>
      </dsp:nvSpPr>
      <dsp:spPr>
        <a:xfrm>
          <a:off x="3140021" y="432981"/>
          <a:ext cx="919704" cy="9197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9DADC7-2B7D-4045-99A3-DC05896021D5}">
      <dsp:nvSpPr>
        <dsp:cNvPr id="0" name=""/>
        <dsp:cNvSpPr/>
      </dsp:nvSpPr>
      <dsp:spPr>
        <a:xfrm>
          <a:off x="2577979" y="1654401"/>
          <a:ext cx="2043787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100" b="0" i="0" kern="1200"/>
            <a:t>Située au 116 rue Petit, 75019 Paris, cette chocolaterie, confiserie et glacier propose des délices raffinés, mêlant tradition et innovation. </a:t>
          </a:r>
          <a:endParaRPr lang="en-US" sz="1100" kern="1200"/>
        </a:p>
      </dsp:txBody>
      <dsp:txXfrm>
        <a:off x="2577979" y="1654401"/>
        <a:ext cx="2043787" cy="787500"/>
      </dsp:txXfrm>
    </dsp:sp>
    <dsp:sp modelId="{F6850E47-C83E-45E5-BCDE-A96B49D10B01}">
      <dsp:nvSpPr>
        <dsp:cNvPr id="0" name=""/>
        <dsp:cNvSpPr/>
      </dsp:nvSpPr>
      <dsp:spPr>
        <a:xfrm>
          <a:off x="5541471" y="432981"/>
          <a:ext cx="919704" cy="9197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3CBED-8E93-47F6-8419-B668F859A303}">
      <dsp:nvSpPr>
        <dsp:cNvPr id="0" name=""/>
        <dsp:cNvSpPr/>
      </dsp:nvSpPr>
      <dsp:spPr>
        <a:xfrm>
          <a:off x="4979429" y="1654401"/>
          <a:ext cx="2043787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100" b="0" i="0" kern="1200"/>
            <a:t>Chaque création, qu'il s'agisse de pralinés ou de ganaches, est le fruit d’un savoir-faire artisanal transmis de génération en génération. </a:t>
          </a:r>
          <a:endParaRPr lang="en-US" sz="1100" kern="1200"/>
        </a:p>
      </dsp:txBody>
      <dsp:txXfrm>
        <a:off x="4979429" y="1654401"/>
        <a:ext cx="2043787" cy="787500"/>
      </dsp:txXfrm>
    </dsp:sp>
    <dsp:sp modelId="{6AEFA94B-19D1-4C44-900F-E893220282D6}">
      <dsp:nvSpPr>
        <dsp:cNvPr id="0" name=""/>
        <dsp:cNvSpPr/>
      </dsp:nvSpPr>
      <dsp:spPr>
        <a:xfrm>
          <a:off x="7942921" y="432981"/>
          <a:ext cx="919704" cy="9197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57461-2353-4572-ADCF-AC20CE38F764}">
      <dsp:nvSpPr>
        <dsp:cNvPr id="0" name=""/>
        <dsp:cNvSpPr/>
      </dsp:nvSpPr>
      <dsp:spPr>
        <a:xfrm>
          <a:off x="7380880" y="1654401"/>
          <a:ext cx="2043787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100" b="0" i="0" kern="1200"/>
            <a:t>Pearlin s'engage à offrir des produits d'une qualité exceptionnelle, avec des ingrédients soigneusement sélectionnés, et à offrir à ses clients une expérience gustative inoubliable.</a:t>
          </a:r>
          <a:endParaRPr lang="en-US" sz="1100" kern="1200"/>
        </a:p>
      </dsp:txBody>
      <dsp:txXfrm>
        <a:off x="7380880" y="1654401"/>
        <a:ext cx="2043787" cy="787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CEE97-308C-AA4B-B52D-0B635D4477EE}">
      <dsp:nvSpPr>
        <dsp:cNvPr id="0" name=""/>
        <dsp:cNvSpPr/>
      </dsp:nvSpPr>
      <dsp:spPr>
        <a:xfrm>
          <a:off x="3609" y="5492"/>
          <a:ext cx="2170583" cy="432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i="0" kern="1200"/>
            <a:t>Forces :</a:t>
          </a:r>
          <a:endParaRPr lang="en-US" sz="1500" kern="1200"/>
        </a:p>
      </dsp:txBody>
      <dsp:txXfrm>
        <a:off x="3609" y="5492"/>
        <a:ext cx="2170583" cy="432000"/>
      </dsp:txXfrm>
    </dsp:sp>
    <dsp:sp modelId="{0A5E2445-EBE2-A643-8156-FBBE41B0DD35}">
      <dsp:nvSpPr>
        <dsp:cNvPr id="0" name=""/>
        <dsp:cNvSpPr/>
      </dsp:nvSpPr>
      <dsp:spPr>
        <a:xfrm>
          <a:off x="3609" y="437492"/>
          <a:ext cx="2170583" cy="243189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Chocolats artisanaux de qualité, ce qui peut attirer une clientèle spécifique.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Petite équipe, donc plus de flexibilité et de réactivité dans les décisions.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Proximité avec sa clientèle  </a:t>
          </a:r>
          <a:endParaRPr lang="en-US" sz="1500" kern="1200"/>
        </a:p>
      </dsp:txBody>
      <dsp:txXfrm>
        <a:off x="3609" y="437492"/>
        <a:ext cx="2170583" cy="2431898"/>
      </dsp:txXfrm>
    </dsp:sp>
    <dsp:sp modelId="{A4DE0046-666B-8540-ABFC-28FD1AD7D881}">
      <dsp:nvSpPr>
        <dsp:cNvPr id="0" name=""/>
        <dsp:cNvSpPr/>
      </dsp:nvSpPr>
      <dsp:spPr>
        <a:xfrm>
          <a:off x="2478074" y="5492"/>
          <a:ext cx="2170583" cy="432000"/>
        </a:xfrm>
        <a:prstGeom prst="rect">
          <a:avLst/>
        </a:prstGeom>
        <a:solidFill>
          <a:schemeClr val="accent2">
            <a:hueOff val="1121052"/>
            <a:satOff val="-1191"/>
            <a:lumOff val="915"/>
            <a:alphaOff val="0"/>
          </a:schemeClr>
        </a:solidFill>
        <a:ln w="15875" cap="flat" cmpd="sng" algn="ctr">
          <a:solidFill>
            <a:schemeClr val="accent2">
              <a:hueOff val="1121052"/>
              <a:satOff val="-1191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i="0" kern="1200"/>
            <a:t>Faiblesses :</a:t>
          </a:r>
          <a:endParaRPr lang="en-US" sz="1500" kern="1200"/>
        </a:p>
      </dsp:txBody>
      <dsp:txXfrm>
        <a:off x="2478074" y="5492"/>
        <a:ext cx="2170583" cy="432000"/>
      </dsp:txXfrm>
    </dsp:sp>
    <dsp:sp modelId="{75FE98C7-A08B-354B-BDAF-29CB35E3601A}">
      <dsp:nvSpPr>
        <dsp:cNvPr id="0" name=""/>
        <dsp:cNvSpPr/>
      </dsp:nvSpPr>
      <dsp:spPr>
        <a:xfrm>
          <a:off x="2478074" y="437492"/>
          <a:ext cx="2170583" cy="2431898"/>
        </a:xfrm>
        <a:prstGeom prst="rect">
          <a:avLst/>
        </a:prstGeom>
        <a:solidFill>
          <a:schemeClr val="accent2">
            <a:tint val="40000"/>
            <a:alpha val="90000"/>
            <a:hueOff val="1394490"/>
            <a:satOff val="476"/>
            <a:lumOff val="146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394490"/>
              <a:satOff val="476"/>
              <a:lumOff val="1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Taille de l'entreprise, moins de moyens pour concurrencer les grandes marques.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Dépendance aux matières premières importées.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Production à petite échelle, ce qui peut limiter la croissance rapide.</a:t>
          </a:r>
          <a:endParaRPr lang="en-US" sz="1500" kern="1200"/>
        </a:p>
      </dsp:txBody>
      <dsp:txXfrm>
        <a:off x="2478074" y="437492"/>
        <a:ext cx="2170583" cy="2431898"/>
      </dsp:txXfrm>
    </dsp:sp>
    <dsp:sp modelId="{5957ACDB-610E-4243-8350-4ACF77FF690B}">
      <dsp:nvSpPr>
        <dsp:cNvPr id="0" name=""/>
        <dsp:cNvSpPr/>
      </dsp:nvSpPr>
      <dsp:spPr>
        <a:xfrm>
          <a:off x="4952539" y="5492"/>
          <a:ext cx="2170583" cy="432000"/>
        </a:xfrm>
        <a:prstGeom prst="rect">
          <a:avLst/>
        </a:prstGeom>
        <a:solidFill>
          <a:schemeClr val="accent2">
            <a:hueOff val="2242103"/>
            <a:satOff val="-2381"/>
            <a:lumOff val="1830"/>
            <a:alphaOff val="0"/>
          </a:schemeClr>
        </a:solidFill>
        <a:ln w="15875" cap="flat" cmpd="sng" algn="ctr">
          <a:solidFill>
            <a:schemeClr val="accent2">
              <a:hueOff val="2242103"/>
              <a:satOff val="-2381"/>
              <a:lumOff val="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i="0" kern="1200"/>
            <a:t>Opportunités :</a:t>
          </a:r>
          <a:endParaRPr lang="en-US" sz="1500" kern="1200"/>
        </a:p>
      </dsp:txBody>
      <dsp:txXfrm>
        <a:off x="4952539" y="5492"/>
        <a:ext cx="2170583" cy="432000"/>
      </dsp:txXfrm>
    </dsp:sp>
    <dsp:sp modelId="{D84F1227-9FF0-364B-BA7A-D94DCB86030D}">
      <dsp:nvSpPr>
        <dsp:cNvPr id="0" name=""/>
        <dsp:cNvSpPr/>
      </dsp:nvSpPr>
      <dsp:spPr>
        <a:xfrm>
          <a:off x="4952539" y="437492"/>
          <a:ext cx="2170583" cy="2431898"/>
        </a:xfrm>
        <a:prstGeom prst="rect">
          <a:avLst/>
        </a:prstGeom>
        <a:solidFill>
          <a:schemeClr val="accent2">
            <a:tint val="40000"/>
            <a:alpha val="90000"/>
            <a:hueOff val="2788980"/>
            <a:satOff val="952"/>
            <a:lumOff val="293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788980"/>
              <a:satOff val="952"/>
              <a:lumOff val="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Expansion via le site internet (développement du e-commerce).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Augmentation de la demande pour les nouvelles offres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Opportunités de vendre a l’international.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kern="1200"/>
            <a:t>Opportunité de vendre dans les grandes surfaces</a:t>
          </a:r>
          <a:endParaRPr lang="en-US" sz="1500" kern="1200"/>
        </a:p>
      </dsp:txBody>
      <dsp:txXfrm>
        <a:off x="4952539" y="437492"/>
        <a:ext cx="2170583" cy="2431898"/>
      </dsp:txXfrm>
    </dsp:sp>
    <dsp:sp modelId="{640D25D9-2CF4-3F4B-B0C5-BB388C873AD5}">
      <dsp:nvSpPr>
        <dsp:cNvPr id="0" name=""/>
        <dsp:cNvSpPr/>
      </dsp:nvSpPr>
      <dsp:spPr>
        <a:xfrm>
          <a:off x="7427004" y="5492"/>
          <a:ext cx="2170583" cy="432000"/>
        </a:xfrm>
        <a:prstGeom prst="rect">
          <a:avLst/>
        </a:prstGeom>
        <a:solidFill>
          <a:schemeClr val="accent2">
            <a:hueOff val="3363155"/>
            <a:satOff val="-3572"/>
            <a:lumOff val="2745"/>
            <a:alphaOff val="0"/>
          </a:schemeClr>
        </a:solidFill>
        <a:ln w="15875" cap="flat" cmpd="sng" algn="ctr">
          <a:solidFill>
            <a:schemeClr val="accent2">
              <a:hueOff val="3363155"/>
              <a:satOff val="-3572"/>
              <a:lumOff val="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i="0" kern="1200"/>
            <a:t>Menaces</a:t>
          </a:r>
          <a:r>
            <a:rPr lang="fr-FR" sz="1500" i="0" kern="1200"/>
            <a:t> :</a:t>
          </a:r>
          <a:endParaRPr lang="en-US" sz="1500" kern="1200"/>
        </a:p>
      </dsp:txBody>
      <dsp:txXfrm>
        <a:off x="7427004" y="5492"/>
        <a:ext cx="2170583" cy="432000"/>
      </dsp:txXfrm>
    </dsp:sp>
    <dsp:sp modelId="{CA9885BF-A2B3-A845-AF2E-F949A1142B7F}">
      <dsp:nvSpPr>
        <dsp:cNvPr id="0" name=""/>
        <dsp:cNvSpPr/>
      </dsp:nvSpPr>
      <dsp:spPr>
        <a:xfrm>
          <a:off x="7427004" y="437492"/>
          <a:ext cx="2170583" cy="2431898"/>
        </a:xfrm>
        <a:prstGeom prst="rect">
          <a:avLst/>
        </a:prstGeom>
        <a:solidFill>
          <a:schemeClr val="accent2">
            <a:tint val="40000"/>
            <a:alpha val="90000"/>
            <a:hueOff val="4183470"/>
            <a:satOff val="1428"/>
            <a:lumOff val="439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4183470"/>
              <a:satOff val="1428"/>
              <a:lumOff val="4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Concurrence des grandes entreprises de chocolat industriel.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i="0" kern="1200"/>
            <a:t>Risques liés aux fluctuations des prix des matières premières (cacao, sucre).</a:t>
          </a:r>
          <a:endParaRPr lang="en-US" sz="1500" kern="1200"/>
        </a:p>
      </dsp:txBody>
      <dsp:txXfrm>
        <a:off x="7427004" y="437492"/>
        <a:ext cx="2170583" cy="24318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jpeg>
</file>

<file path=ppt/media/image25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5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5861EEE-C693-00F8-07D0-65CD653256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86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14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16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889C22E-73D1-5AC6-2DDD-F35FE7D14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5000" b="1" dirty="0"/>
              <a:t>PEARLIN</a:t>
            </a:r>
            <a:endParaRPr lang="fr-FR" sz="5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F94E75-083F-0A87-CD6D-9343541CD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r>
              <a:rPr lang="fr-FR"/>
              <a:t>Stage 1ére Année</a:t>
            </a:r>
          </a:p>
          <a:p>
            <a:endParaRPr lang="fr-FR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90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03E8C8A2-D2DA-42F8-84AA-AC5AB425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9A5D1FE1-4883-49B4-AD3E-D0A3F8DCE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F829EAE-7CB1-410F-BAF1-55BD6DC24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4EA5F8CE-974F-4443-AB3C-4799C332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94075D0C-1739-4729-A5C8-5C5707A94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DFD28A6-39F3-425F-8050-E5BF1B45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Image 17">
            <a:extLst>
              <a:ext uri="{FF2B5EF4-FFF2-40B4-BE49-F238E27FC236}">
                <a16:creationId xmlns:a16="http://schemas.microsoft.com/office/drawing/2014/main" id="{6500E1F1-6467-9EC1-C85D-53E51D818C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6">
              <a:alphaModFix amt="86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60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62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403EDB1-95C7-35C7-A780-63A5D54ED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b="1"/>
              <a:t>Merci </a:t>
            </a:r>
            <a:br>
              <a:rPr lang="en-US" sz="5000" b="1"/>
            </a:br>
            <a:r>
              <a:rPr lang="en-US" sz="5000" b="1"/>
              <a:t>de votre attention</a:t>
            </a:r>
            <a:endParaRPr lang="en-US" sz="500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54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7F8488B-451D-A67B-E181-3F1062E11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fr-FR" sz="4100" b="1">
                <a:solidFill>
                  <a:srgbClr val="262626"/>
                </a:solidFill>
              </a:rPr>
              <a:t>Sommaire</a:t>
            </a:r>
            <a:endParaRPr lang="fr-FR" sz="4100">
              <a:solidFill>
                <a:srgbClr val="262626"/>
              </a:solidFill>
            </a:endParaRPr>
          </a:p>
        </p:txBody>
      </p:sp>
      <p:sp useBgFill="1">
        <p:nvSpPr>
          <p:cNvPr id="32" name="Rectangle 26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Espace réservé du contenu 2">
            <a:extLst>
              <a:ext uri="{FF2B5EF4-FFF2-40B4-BE49-F238E27FC236}">
                <a16:creationId xmlns:a16="http://schemas.microsoft.com/office/drawing/2014/main" id="{9250D7D0-C806-561C-77AA-05529DAC34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861043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115548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33F0879-3DA0-4CB8-B35E-A0AD4255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4D2183-F388-476E-92A9-D6639D69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3462E7-1698-4B21-BE89-AEFAC7C2F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7F8488B-451D-A67B-E181-3F1062E11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0" y="972766"/>
            <a:ext cx="2835464" cy="1254868"/>
          </a:xfrm>
        </p:spPr>
        <p:txBody>
          <a:bodyPr anchor="b">
            <a:normAutofit/>
          </a:bodyPr>
          <a:lstStyle/>
          <a:p>
            <a:r>
              <a:rPr lang="fr-FR" sz="2800" b="1">
                <a:solidFill>
                  <a:srgbClr val="262626"/>
                </a:solidFill>
              </a:rPr>
              <a:t>Identification</a:t>
            </a:r>
            <a:endParaRPr lang="fr-FR" sz="2800">
              <a:solidFill>
                <a:srgbClr val="262626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23F9732-E87B-A0FE-0043-D5A24E833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141" y="2430471"/>
            <a:ext cx="2835464" cy="35520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fr-FR" sz="1300" dirty="0">
              <a:solidFill>
                <a:srgbClr val="262626"/>
              </a:solidFill>
            </a:endParaRPr>
          </a:p>
          <a:p>
            <a:pPr>
              <a:lnSpc>
                <a:spcPct val="90000"/>
              </a:lnSpc>
            </a:pPr>
            <a:r>
              <a:rPr lang="fr-FR" sz="1300" dirty="0">
                <a:solidFill>
                  <a:srgbClr val="262626"/>
                </a:solidFill>
              </a:rPr>
              <a:t>DÉNOMINATION =&gt; </a:t>
            </a:r>
            <a:r>
              <a:rPr lang="fr-FR" sz="1300" dirty="0" err="1">
                <a:solidFill>
                  <a:srgbClr val="262626"/>
                </a:solidFill>
              </a:rPr>
              <a:t>Pearlin</a:t>
            </a:r>
            <a:r>
              <a:rPr lang="fr-FR" sz="1300" dirty="0">
                <a:solidFill>
                  <a:srgbClr val="262626"/>
                </a:solidFill>
              </a:rPr>
              <a:t> Chocolaterie / Maison du chocolat Pearl</a:t>
            </a:r>
          </a:p>
          <a:p>
            <a:pPr>
              <a:lnSpc>
                <a:spcPct val="90000"/>
              </a:lnSpc>
            </a:pPr>
            <a:r>
              <a:rPr lang="fr-FR" sz="1300" dirty="0">
                <a:solidFill>
                  <a:srgbClr val="262626"/>
                </a:solidFill>
              </a:rPr>
              <a:t>ADRESSE =&gt; 116 rue Petit 75019</a:t>
            </a:r>
          </a:p>
          <a:p>
            <a:pPr>
              <a:lnSpc>
                <a:spcPct val="90000"/>
              </a:lnSpc>
            </a:pPr>
            <a:r>
              <a:rPr lang="fr-FR" sz="1300" dirty="0">
                <a:solidFill>
                  <a:srgbClr val="262626"/>
                </a:solidFill>
              </a:rPr>
              <a:t>FORME JURIDIQUE =&gt; </a:t>
            </a:r>
            <a:r>
              <a:rPr lang="fr-FR" sz="1300" i="0" u="none" strike="noStrike" dirty="0">
                <a:solidFill>
                  <a:srgbClr val="262626"/>
                </a:solidFill>
                <a:effectLst/>
              </a:rPr>
              <a:t>SARL (Société à responsabilité limitée)</a:t>
            </a:r>
          </a:p>
          <a:p>
            <a:pPr>
              <a:lnSpc>
                <a:spcPct val="90000"/>
              </a:lnSpc>
            </a:pPr>
            <a:r>
              <a:rPr lang="fr-FR" sz="1300" dirty="0">
                <a:solidFill>
                  <a:srgbClr val="262626"/>
                </a:solidFill>
              </a:rPr>
              <a:t>EFFECTIF =&gt; 10 salariés environs</a:t>
            </a:r>
          </a:p>
          <a:p>
            <a:pPr>
              <a:lnSpc>
                <a:spcPct val="90000"/>
              </a:lnSpc>
            </a:pPr>
            <a:r>
              <a:rPr lang="fr-FR" sz="1300" i="0" u="none" strike="noStrike" dirty="0">
                <a:solidFill>
                  <a:srgbClr val="262626"/>
                </a:solidFill>
                <a:effectLst/>
              </a:rPr>
              <a:t>SECTEUR D’ACTIVITÉ =&gt; </a:t>
            </a:r>
            <a:r>
              <a:rPr lang="fr-FR" sz="1300" b="0" i="0" u="none" strike="noStrike" dirty="0">
                <a:solidFill>
                  <a:srgbClr val="262626"/>
                </a:solidFill>
                <a:effectLst/>
                <a:latin typeface="-webkit-standard"/>
              </a:rPr>
              <a:t>Agroalimentaire, spécialisé dans la fabrication et vente de chocolats artisanaux avec et sans lait</a:t>
            </a:r>
            <a:endParaRPr lang="fr-FR" sz="1300" i="0" u="none" strike="noStrike" dirty="0">
              <a:solidFill>
                <a:srgbClr val="262626"/>
              </a:solidFill>
              <a:effectLst/>
            </a:endParaRPr>
          </a:p>
          <a:p>
            <a:pPr>
              <a:lnSpc>
                <a:spcPct val="90000"/>
              </a:lnSpc>
            </a:pPr>
            <a:endParaRPr lang="fr-FR" sz="1300" dirty="0">
              <a:solidFill>
                <a:srgbClr val="262626"/>
              </a:solidFill>
            </a:endParaRPr>
          </a:p>
          <a:p>
            <a:pPr>
              <a:lnSpc>
                <a:spcPct val="90000"/>
              </a:lnSpc>
            </a:pPr>
            <a:endParaRPr lang="fr-FR" sz="1300" dirty="0">
              <a:solidFill>
                <a:srgbClr val="262626"/>
              </a:solidFill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C22FCAC-D7EC-4A52-B153-FF761E223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nourriture, confiserie, Snack, Souvenirs de mariage&#10;&#10;Description générée automatiquement">
            <a:extLst>
              <a:ext uri="{FF2B5EF4-FFF2-40B4-BE49-F238E27FC236}">
                <a16:creationId xmlns:a16="http://schemas.microsoft.com/office/drawing/2014/main" id="{968CADEA-AB6C-6E31-E282-6ADFA10A6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1056" y="609602"/>
            <a:ext cx="5587749" cy="558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5074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FF1D3-043A-8B47-4F59-309A60546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fr-FR" b="1">
                <a:solidFill>
                  <a:srgbClr val="262626"/>
                </a:solidFill>
              </a:rPr>
              <a:t>HISTORIQUE</a:t>
            </a:r>
            <a:endParaRPr lang="fr-FR">
              <a:solidFill>
                <a:srgbClr val="262626"/>
              </a:solidFill>
            </a:endParaRP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7154B1B-69F2-30E6-AB8E-FBD20F8B3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9153544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15069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0DE006-D713-0BFF-83BE-0DE4A05A6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</a:rPr>
              <a:t>Externalités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9F0262-F3FB-3FCD-AB52-659422814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5676899" cy="50725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/>
              <a:t>Positives</a:t>
            </a:r>
          </a:p>
          <a:p>
            <a:r>
              <a:rPr lang="fr-FR" sz="1800" dirty="0"/>
              <a:t>- Soutien à l'économie locale avec des emplois locaux.</a:t>
            </a:r>
          </a:p>
          <a:p>
            <a:r>
              <a:rPr lang="fr-FR" sz="1800" dirty="0"/>
              <a:t>- Promotion du commerce équitable avec les matières premières sont achetées selon des pratiques responsables (cacao équitable, etc.).</a:t>
            </a:r>
          </a:p>
          <a:p>
            <a:r>
              <a:rPr lang="fr-FR" sz="1800" dirty="0"/>
              <a:t>- Réduction de l'empreinte écologique l'entreprise privilégie des emballages recyclables (cartons)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3520B60-D90B-6BF3-2D06-059A0B787E7B}"/>
              </a:ext>
            </a:extLst>
          </p:cNvPr>
          <p:cNvSpPr txBox="1"/>
          <p:nvPr/>
        </p:nvSpPr>
        <p:spPr>
          <a:xfrm>
            <a:off x="7093458" y="2551837"/>
            <a:ext cx="396468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Négatives</a:t>
            </a:r>
          </a:p>
          <a:p>
            <a:endParaRPr lang="fr-FR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fr-FR" dirty="0"/>
              <a:t>- Production de déchets (emballages plastiques, etc.).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fr-FR" dirty="0"/>
              <a:t>- Utilisation d'énergie pour la production pouvant impacter l'environnement </a:t>
            </a:r>
          </a:p>
        </p:txBody>
      </p:sp>
    </p:spTree>
    <p:extLst>
      <p:ext uri="{BB962C8B-B14F-4D97-AF65-F5344CB8AC3E}">
        <p14:creationId xmlns:p14="http://schemas.microsoft.com/office/powerpoint/2010/main" val="302351193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1A1B1-D72D-4219-AE30-3EDB2FD2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1FE7BE-30C9-47E1-AA23-7FC5DE0C9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8256DDC-2B46-4CBD-98CD-4843A1D36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B299BC9-AA13-472C-B2CB-8B1A49F1D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CEA125A-C8E0-43E9-A034-878F58FA9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C268254-A470-41D9-884E-9DE377E94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D1BD637-080F-65EC-CA62-18FBBFBE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564" y="982132"/>
            <a:ext cx="4667015" cy="1303867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3400" b="1" dirty="0"/>
              <a:t>RSE </a:t>
            </a:r>
            <a:r>
              <a:rPr lang="fr-FR" sz="3400" b="1" i="0" u="none" strike="noStrike" dirty="0">
                <a:effectLst/>
              </a:rPr>
              <a:t>(Responsabilité Sociétale des Entreprise</a:t>
            </a:r>
            <a:r>
              <a:rPr lang="fr-FR" sz="3400" b="1" dirty="0"/>
              <a:t>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10FDE-DE95-4B70-9D1C-7214BFCC3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92391" y="2400639"/>
            <a:ext cx="40233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FA49F5-129F-67EB-42CA-88528206D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4673373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b="0" i="0" u="none" strike="noStrike" dirty="0">
                <a:effectLst/>
              </a:rPr>
              <a:t>L'entreprise s'engage à :</a:t>
            </a:r>
          </a:p>
          <a:p>
            <a:pPr marL="0" indent="0">
              <a:buNone/>
            </a:pPr>
            <a:r>
              <a:rPr lang="fr-FR" sz="1800" b="0" i="0" u="none" strike="noStrike" dirty="0">
                <a:effectLst/>
              </a:rPr>
              <a:t>- Utiliser des matières premières surveillé.</a:t>
            </a:r>
          </a:p>
          <a:p>
            <a:pPr marL="0" indent="0">
              <a:buNone/>
            </a:pPr>
            <a:r>
              <a:rPr lang="fr-FR" sz="1800" b="0" i="0" u="none" strike="noStrike" dirty="0">
                <a:effectLst/>
              </a:rPr>
              <a:t>- Réduire les déchets via l'utilisation d'emballages recyclables.</a:t>
            </a:r>
          </a:p>
          <a:p>
            <a:pPr marL="0" indent="0">
              <a:buNone/>
            </a:pPr>
            <a:r>
              <a:rPr lang="fr-FR" sz="1800" b="0" i="0" u="none" strike="noStrike" dirty="0">
                <a:effectLst/>
              </a:rPr>
              <a:t>- Favoriser un environnement de travail sain et éthique pour les employés.</a:t>
            </a:r>
          </a:p>
          <a:p>
            <a:pPr marL="0" indent="0">
              <a:buNone/>
            </a:pPr>
            <a:endParaRPr lang="fr-FR" sz="1800" dirty="0"/>
          </a:p>
        </p:txBody>
      </p:sp>
      <p:pic>
        <p:nvPicPr>
          <p:cNvPr id="9" name="Image 8" descr="Une image contenant bouteille, plastique, boîte, intérieur&#10;&#10;Description générée automatiquement">
            <a:extLst>
              <a:ext uri="{FF2B5EF4-FFF2-40B4-BE49-F238E27FC236}">
                <a16:creationId xmlns:a16="http://schemas.microsoft.com/office/drawing/2014/main" id="{828C5556-F4AC-294C-61C8-3B0A83D65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986" y="1253744"/>
            <a:ext cx="2131227" cy="2131227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Image 5" descr="Une image contenant rose, fleur, intérieur, plante&#10;&#10;Description générée automatiquement">
            <a:extLst>
              <a:ext uri="{FF2B5EF4-FFF2-40B4-BE49-F238E27FC236}">
                <a16:creationId xmlns:a16="http://schemas.microsoft.com/office/drawing/2014/main" id="{6FBDB010-D99D-1DF6-8616-89C7AF593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5562" y="3522131"/>
            <a:ext cx="2108201" cy="2108201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Image 4" descr="Une image contenant Snack, dessert, vaisselle, nourriture&#10;&#10;Description générée automatiquement">
            <a:extLst>
              <a:ext uri="{FF2B5EF4-FFF2-40B4-BE49-F238E27FC236}">
                <a16:creationId xmlns:a16="http://schemas.microsoft.com/office/drawing/2014/main" id="{449B91F2-F89E-39FE-0C92-A43D79EE00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4859" y="2314623"/>
            <a:ext cx="2254829" cy="2254829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472524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9BC876-571A-45A6-93A3-FB2839CE6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484B2EA-E61C-489C-A595-160191247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987F02-C120-4654-AD1E-98AF4B643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E470B5-B546-4390-9A0D-408D49895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061B9CE-C400-4868-9385-01A0BBB98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0C49D50-A49B-4F80-81C4-05BBCF4B5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1B273C7-A413-D2FF-08CD-25B9BB30D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100" b="1" dirty="0"/>
              <a:t>ORIENTATION STRATEGIQUES</a:t>
            </a:r>
            <a:endParaRPr lang="fr-FR" sz="41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124B3AE-D38B-4A63-B422-F9792E745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E48824-6392-458C-6241-EFC1B4D3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6380065" cy="33189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fr-FR" sz="1700"/>
          </a:p>
          <a:p>
            <a:pPr>
              <a:lnSpc>
                <a:spcPct val="90000"/>
              </a:lnSpc>
            </a:pPr>
            <a:r>
              <a:rPr lang="fr-FR" sz="1700"/>
              <a:t>- </a:t>
            </a:r>
            <a:r>
              <a:rPr lang="fr-FR" sz="1700" b="0" i="0" u="none" strike="noStrike">
                <a:effectLst/>
                <a:latin typeface="-webkit-standard"/>
              </a:rPr>
              <a:t>Développement du commerce en ligne (avec le site internet)</a:t>
            </a:r>
          </a:p>
          <a:p>
            <a:pPr>
              <a:lnSpc>
                <a:spcPct val="90000"/>
              </a:lnSpc>
            </a:pPr>
            <a:r>
              <a:rPr lang="fr-FR" sz="1700">
                <a:latin typeface="-webkit-standard"/>
              </a:rPr>
              <a:t>-</a:t>
            </a:r>
            <a:r>
              <a:rPr lang="fr-FR" sz="1700" b="0" i="0" u="none" strike="noStrike">
                <a:effectLst/>
                <a:latin typeface="-webkit-standard"/>
              </a:rPr>
              <a:t>Expansion sur de nouveaux marchés (</a:t>
            </a:r>
            <a:r>
              <a:rPr lang="fr-FR" sz="1700" b="0" i="0" u="none" strike="noStrike" err="1">
                <a:effectLst/>
                <a:latin typeface="-webkit-standard"/>
              </a:rPr>
              <a:t>uber-eats</a:t>
            </a:r>
            <a:r>
              <a:rPr lang="fr-FR" sz="1700" b="0" i="0" u="none" strike="noStrike">
                <a:effectLst/>
                <a:latin typeface="-webkit-standard"/>
              </a:rPr>
              <a:t>, </a:t>
            </a:r>
            <a:r>
              <a:rPr lang="fr-FR" sz="1700" b="0" i="0" u="none" strike="noStrike" err="1">
                <a:effectLst/>
                <a:latin typeface="-webkit-standard"/>
              </a:rPr>
              <a:t>delivroo</a:t>
            </a:r>
            <a:r>
              <a:rPr lang="fr-FR" sz="1700" b="0" i="0" u="none" strike="noStrike">
                <a:effectLst/>
                <a:latin typeface="-webkit-standard"/>
              </a:rPr>
              <a:t>, </a:t>
            </a:r>
            <a:r>
              <a:rPr lang="fr-FR" sz="1700" b="0" i="0" u="none" strike="noStrike" err="1">
                <a:effectLst/>
                <a:latin typeface="-webkit-standard"/>
              </a:rPr>
              <a:t>ups</a:t>
            </a:r>
            <a:r>
              <a:rPr lang="fr-FR" sz="1700" b="0" i="0" u="none" strike="noStrike">
                <a:effectLst/>
                <a:latin typeface="-webkit-standard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fr-FR" sz="1700">
                <a:latin typeface="-webkit-standard"/>
              </a:rPr>
              <a:t>- </a:t>
            </a:r>
            <a:r>
              <a:rPr lang="fr-FR" sz="1700" b="0" i="0" u="none" strike="noStrike">
                <a:effectLst/>
                <a:latin typeface="-webkit-standard"/>
              </a:rPr>
              <a:t>Valorisation de la qualité artisanale et locale pour se démarquer des grandes marques de chocolats industrielles.</a:t>
            </a:r>
            <a:endParaRPr lang="fr-FR" sz="1700">
              <a:latin typeface="-webkit-standard"/>
            </a:endParaRPr>
          </a:p>
          <a:p>
            <a:pPr>
              <a:lnSpc>
                <a:spcPct val="90000"/>
              </a:lnSpc>
            </a:pPr>
            <a:r>
              <a:rPr lang="fr-FR" sz="1700" b="0" i="0" u="none" strike="noStrike">
                <a:effectLst/>
                <a:latin typeface="-webkit-standard"/>
              </a:rPr>
              <a:t>- Renforcement de l'image de marque autour du chocolat de qualité</a:t>
            </a:r>
          </a:p>
          <a:p>
            <a:pPr>
              <a:lnSpc>
                <a:spcPct val="90000"/>
              </a:lnSpc>
            </a:pPr>
            <a:r>
              <a:rPr lang="fr-FR" sz="1700" b="0" i="0" u="none" strike="noStrike">
                <a:effectLst/>
                <a:latin typeface="-webkit-standard"/>
              </a:rPr>
              <a:t>- Développement d’une nouvelle boutique</a:t>
            </a:r>
          </a:p>
          <a:p>
            <a:pPr>
              <a:lnSpc>
                <a:spcPct val="90000"/>
              </a:lnSpc>
            </a:pPr>
            <a:r>
              <a:rPr lang="fr-FR" sz="1700">
                <a:latin typeface="-webkit-standard"/>
              </a:rPr>
              <a:t>- Déploiements plus ample de la société</a:t>
            </a:r>
            <a:endParaRPr lang="fr-FR" sz="1700" b="0" i="0" u="none" strike="noStrike">
              <a:effectLst/>
              <a:latin typeface="-webkit-standard"/>
            </a:endParaRPr>
          </a:p>
          <a:p>
            <a:pPr>
              <a:lnSpc>
                <a:spcPct val="90000"/>
              </a:lnSpc>
            </a:pPr>
            <a:endParaRPr lang="fr-FR" sz="1700"/>
          </a:p>
          <a:p>
            <a:pPr>
              <a:lnSpc>
                <a:spcPct val="90000"/>
              </a:lnSpc>
            </a:pPr>
            <a:endParaRPr lang="fr-FR" sz="1700"/>
          </a:p>
        </p:txBody>
      </p:sp>
      <p:pic>
        <p:nvPicPr>
          <p:cNvPr id="7" name="Image 6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C808BC4B-5842-63DE-E8C9-EA5AC1344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6495" y="879159"/>
            <a:ext cx="1859675" cy="2786030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6" name="Image 5" descr="Une image contenant texte, dessin humoristique, illustration, conception&#10;&#10;Description générée automatiquement">
            <a:extLst>
              <a:ext uri="{FF2B5EF4-FFF2-40B4-BE49-F238E27FC236}">
                <a16:creationId xmlns:a16="http://schemas.microsoft.com/office/drawing/2014/main" id="{95706480-3846-EC58-1BB4-7A0281A195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3637" y="3772992"/>
            <a:ext cx="3673857" cy="2066544"/>
          </a:xfrm>
          <a:prstGeom prst="rect">
            <a:avLst/>
          </a:prstGeom>
          <a:solidFill>
            <a:srgbClr val="FFFFFF">
              <a:shade val="85000"/>
            </a:srgbClr>
          </a:solidFill>
          <a:ln w="57150" cmpd="thickThin">
            <a:noFill/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678650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2F6A24-139E-4EB5-86D2-431F42EF8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63AE85-BE5D-4975-BACF-DDDCC9C2A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E7751F0-16BF-4A9D-B778-5D46B92B4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D755924-121A-47AA-8613-995D4108B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4D2AFDA-19BE-4455-830E-1541E5D7B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B15EBF-E414-4E00-87E7-700A78A60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A7EA86B-6FBD-E5B4-67AD-95DA9B786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982132"/>
            <a:ext cx="4802185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100" b="1" i="0" u="none" strike="noStrike" kern="1200" cap="all" spc="100" baseline="0">
                <a:effectLst/>
                <a:latin typeface="+mj-lt"/>
                <a:ea typeface="+mj-ea"/>
                <a:cs typeface="+mj-cs"/>
              </a:rPr>
              <a:t>RGPD (Règlement Général sur la Protection des Données) :</a:t>
            </a:r>
            <a:br>
              <a:rPr lang="fr-FR" sz="2100" b="1" i="0" u="none" strike="noStrike" kern="1200" cap="all" spc="100" baseline="0">
                <a:effectLst/>
                <a:latin typeface="+mj-lt"/>
                <a:ea typeface="+mj-ea"/>
                <a:cs typeface="+mj-cs"/>
              </a:rPr>
            </a:br>
            <a:endParaRPr lang="fr-FR" sz="21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DA5B05-DD14-4860-AC45-02A8D2EE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5170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capture d’écran, logo, Police&#10;&#10;Description générée automatiquement">
            <a:extLst>
              <a:ext uri="{FF2B5EF4-FFF2-40B4-BE49-F238E27FC236}">
                <a16:creationId xmlns:a16="http://schemas.microsoft.com/office/drawing/2014/main" id="{720FACD7-F014-1C06-B4DA-E8A8EDB2066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65"/>
          <a:stretch/>
        </p:blipFill>
        <p:spPr>
          <a:xfrm>
            <a:off x="1412683" y="1410208"/>
            <a:ext cx="3876801" cy="3858780"/>
          </a:xfrm>
          <a:prstGeom prst="rect">
            <a:avLst/>
          </a:prstGeom>
          <a:noFill/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BE37AC-AD36-4C42-9B8C-C5500F4E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2" y="2400639"/>
            <a:ext cx="48021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371001-EE80-1CA4-7E63-1F766E07E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2" y="2556932"/>
            <a:ext cx="4802184" cy="331893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500" b="0" i="1" u="none" strike="noStrike" kern="1200" dirty="0">
                <a:effectLst/>
                <a:latin typeface="+mn-lt"/>
                <a:ea typeface="+mn-ea"/>
                <a:cs typeface="+mn-cs"/>
              </a:rPr>
              <a:t>Lors de la gestion du site internet, il est essentiel que l'entreprise respecte les règles du RGPD, notamment :</a:t>
            </a:r>
          </a:p>
          <a:p>
            <a:pPr marL="0" indent="0">
              <a:lnSpc>
                <a:spcPct val="90000"/>
              </a:lnSpc>
              <a:buNone/>
            </a:pPr>
            <a:endParaRPr lang="fr-FR" sz="1500" b="0" i="1" u="none" strike="noStrike" kern="1200" dirty="0"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</a:pPr>
            <a:r>
              <a:rPr lang="fr-FR" sz="1500" b="0" i="0" u="none" strike="noStrike" kern="1200" dirty="0">
                <a:effectLst/>
                <a:latin typeface="+mn-lt"/>
                <a:ea typeface="+mn-ea"/>
                <a:cs typeface="+mn-cs"/>
              </a:rPr>
              <a:t>Protection des données des clients (informations personnelles lors des achats en ligne).</a:t>
            </a:r>
          </a:p>
          <a:p>
            <a:pPr>
              <a:lnSpc>
                <a:spcPct val="90000"/>
              </a:lnSpc>
            </a:pPr>
            <a:r>
              <a:rPr lang="fr-FR" sz="1500" b="0" i="0" u="none" strike="noStrike" kern="1200" dirty="0">
                <a:effectLst/>
                <a:latin typeface="+mn-lt"/>
                <a:ea typeface="+mn-ea"/>
                <a:cs typeface="+mn-cs"/>
              </a:rPr>
              <a:t>Mise en place d'une politique de confidentialité expliquant l'utilisation des données.</a:t>
            </a:r>
          </a:p>
          <a:p>
            <a:pPr>
              <a:lnSpc>
                <a:spcPct val="90000"/>
              </a:lnSpc>
            </a:pPr>
            <a:r>
              <a:rPr lang="fr-FR" sz="1500" b="0" i="0" u="none" strike="noStrike" kern="1200" dirty="0">
                <a:effectLst/>
                <a:latin typeface="+mn-lt"/>
                <a:ea typeface="+mn-ea"/>
                <a:cs typeface="+mn-cs"/>
              </a:rPr>
              <a:t>Consentement des utilisateurs pour les cookies et autres traceurs sur le site web.</a:t>
            </a:r>
          </a:p>
          <a:p>
            <a:pPr>
              <a:lnSpc>
                <a:spcPct val="90000"/>
              </a:lnSpc>
            </a:pPr>
            <a:r>
              <a:rPr lang="fr-FR" sz="1500" b="0" i="0" u="none" strike="noStrike" kern="1200" dirty="0">
                <a:effectLst/>
                <a:latin typeface="+mn-lt"/>
                <a:ea typeface="+mn-ea"/>
                <a:cs typeface="+mn-cs"/>
              </a:rPr>
              <a:t>Droits d’accès, de modification et de suppression des données personnelles des utilisateurs</a:t>
            </a:r>
          </a:p>
          <a:p>
            <a:pPr>
              <a:lnSpc>
                <a:spcPct val="90000"/>
              </a:lnSpc>
            </a:pPr>
            <a:endParaRPr lang="fr-FR" sz="1500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90000"/>
              </a:lnSpc>
              <a:buNone/>
            </a:pPr>
            <a:endParaRPr lang="fr-FR" sz="1500" dirty="0"/>
          </a:p>
        </p:txBody>
      </p:sp>
    </p:spTree>
    <p:extLst>
      <p:ext uri="{BB962C8B-B14F-4D97-AF65-F5344CB8AC3E}">
        <p14:creationId xmlns:p14="http://schemas.microsoft.com/office/powerpoint/2010/main" val="32049297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81D50C-D040-29D9-627D-7C49723AF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800" b="1">
                <a:solidFill>
                  <a:srgbClr val="262626"/>
                </a:solidFill>
              </a:rPr>
              <a:t>	Swot </a:t>
            </a:r>
            <a:br>
              <a:rPr lang="fr-FR" sz="2800" b="1">
                <a:solidFill>
                  <a:srgbClr val="262626"/>
                </a:solidFill>
              </a:rPr>
            </a:br>
            <a:r>
              <a:rPr lang="fr-FR" sz="2800" i="1" u="none" strike="noStrike">
                <a:solidFill>
                  <a:srgbClr val="262626"/>
                </a:solidFill>
                <a:effectLst/>
              </a:rPr>
              <a:t>(Analyse des forces, faiblesses, opportunités, menaces) :</a:t>
            </a:r>
            <a:br>
              <a:rPr lang="fr-FR" sz="2800" b="1" i="0" u="none" strike="noStrike">
                <a:solidFill>
                  <a:srgbClr val="262626"/>
                </a:solidFill>
                <a:effectLst/>
              </a:rPr>
            </a:br>
            <a:endParaRPr lang="fr-FR" sz="2800">
              <a:solidFill>
                <a:srgbClr val="262626"/>
              </a:solidFill>
            </a:endParaRP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1306C46A-6723-CD17-D6FF-A6973567C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2106693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9445053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que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Organique</Template>
  <TotalTime>154</TotalTime>
  <Words>567</Words>
  <Application>Microsoft Macintosh PowerPoint</Application>
  <PresentationFormat>Grand écran</PresentationFormat>
  <Paragraphs>71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-webkit-standard</vt:lpstr>
      <vt:lpstr>Arial</vt:lpstr>
      <vt:lpstr>Garamond</vt:lpstr>
      <vt:lpstr>Organique</vt:lpstr>
      <vt:lpstr>PEARLIN</vt:lpstr>
      <vt:lpstr>Sommaire</vt:lpstr>
      <vt:lpstr>Identification</vt:lpstr>
      <vt:lpstr>HISTORIQUE</vt:lpstr>
      <vt:lpstr>Externalités</vt:lpstr>
      <vt:lpstr>RSE (Responsabilité Sociétale des Entreprise)</vt:lpstr>
      <vt:lpstr>ORIENTATION STRATEGIQUES</vt:lpstr>
      <vt:lpstr>RGPD (Règlement Général sur la Protection des Données) : </vt:lpstr>
      <vt:lpstr> Swot  (Analyse des forces, faiblesses, opportunités, menaces) : </vt:lpstr>
      <vt:lpstr>Merci 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IDENTIFICATION DE L’ENTREPRISE</dc:title>
  <dc:creator>elie chicha</dc:creator>
  <cp:lastModifiedBy>elie chicha</cp:lastModifiedBy>
  <cp:revision>3</cp:revision>
  <dcterms:created xsi:type="dcterms:W3CDTF">2024-09-19T11:17:44Z</dcterms:created>
  <dcterms:modified xsi:type="dcterms:W3CDTF">2024-09-19T14:38:51Z</dcterms:modified>
</cp:coreProperties>
</file>

<file path=docProps/thumbnail.jpeg>
</file>